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4"/>
  </p:notesMasterIdLst>
  <p:handoutMasterIdLst>
    <p:handoutMasterId r:id="rId55"/>
  </p:handoutMasterIdLst>
  <p:sldIdLst>
    <p:sldId id="256" r:id="rId5"/>
    <p:sldId id="309" r:id="rId6"/>
    <p:sldId id="327" r:id="rId7"/>
    <p:sldId id="328" r:id="rId8"/>
    <p:sldId id="329" r:id="rId9"/>
    <p:sldId id="330" r:id="rId10"/>
    <p:sldId id="331" r:id="rId11"/>
    <p:sldId id="332" r:id="rId12"/>
    <p:sldId id="258" r:id="rId13"/>
    <p:sldId id="259" r:id="rId14"/>
    <p:sldId id="312" r:id="rId15"/>
    <p:sldId id="333" r:id="rId16"/>
    <p:sldId id="313" r:id="rId17"/>
    <p:sldId id="315" r:id="rId18"/>
    <p:sldId id="314" r:id="rId19"/>
    <p:sldId id="346" r:id="rId20"/>
    <p:sldId id="317" r:id="rId21"/>
    <p:sldId id="318" r:id="rId22"/>
    <p:sldId id="358" r:id="rId23"/>
    <p:sldId id="320" r:id="rId24"/>
    <p:sldId id="323" r:id="rId25"/>
    <p:sldId id="325" r:id="rId26"/>
    <p:sldId id="324" r:id="rId27"/>
    <p:sldId id="260" r:id="rId28"/>
    <p:sldId id="359" r:id="rId29"/>
    <p:sldId id="360" r:id="rId30"/>
    <p:sldId id="361" r:id="rId31"/>
    <p:sldId id="343" r:id="rId32"/>
    <p:sldId id="362" r:id="rId33"/>
    <p:sldId id="339" r:id="rId34"/>
    <p:sldId id="340" r:id="rId35"/>
    <p:sldId id="341" r:id="rId36"/>
    <p:sldId id="342" r:id="rId37"/>
    <p:sldId id="363" r:id="rId38"/>
    <p:sldId id="364" r:id="rId39"/>
    <p:sldId id="334" r:id="rId40"/>
    <p:sldId id="344" r:id="rId41"/>
    <p:sldId id="348" r:id="rId42"/>
    <p:sldId id="350" r:id="rId43"/>
    <p:sldId id="357" r:id="rId44"/>
    <p:sldId id="349" r:id="rId45"/>
    <p:sldId id="354" r:id="rId46"/>
    <p:sldId id="353" r:id="rId47"/>
    <p:sldId id="356" r:id="rId48"/>
    <p:sldId id="365" r:id="rId49"/>
    <p:sldId id="366" r:id="rId50"/>
    <p:sldId id="367" r:id="rId51"/>
    <p:sldId id="368" r:id="rId52"/>
    <p:sldId id="36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6561A0-1077-7F46-9638-A76BFF12EE5B}">
          <p14:sldIdLst>
            <p14:sldId id="256"/>
            <p14:sldId id="309"/>
          </p14:sldIdLst>
        </p14:section>
        <p14:section name="Solid Principles" id="{B8E25E50-6670-AB46-867C-812EE068FFDC}">
          <p14:sldIdLst>
            <p14:sldId id="327"/>
            <p14:sldId id="328"/>
            <p14:sldId id="329"/>
            <p14:sldId id="330"/>
            <p14:sldId id="331"/>
            <p14:sldId id="332"/>
            <p14:sldId id="258"/>
            <p14:sldId id="259"/>
            <p14:sldId id="312"/>
            <p14:sldId id="333"/>
            <p14:sldId id="313"/>
            <p14:sldId id="315"/>
            <p14:sldId id="314"/>
            <p14:sldId id="346"/>
            <p14:sldId id="317"/>
            <p14:sldId id="318"/>
            <p14:sldId id="358"/>
            <p14:sldId id="320"/>
            <p14:sldId id="323"/>
            <p14:sldId id="325"/>
            <p14:sldId id="324"/>
            <p14:sldId id="260"/>
            <p14:sldId id="359"/>
            <p14:sldId id="360"/>
            <p14:sldId id="361"/>
            <p14:sldId id="343"/>
            <p14:sldId id="362"/>
            <p14:sldId id="339"/>
            <p14:sldId id="340"/>
            <p14:sldId id="341"/>
            <p14:sldId id="342"/>
            <p14:sldId id="363"/>
            <p14:sldId id="364"/>
            <p14:sldId id="334"/>
            <p14:sldId id="344"/>
            <p14:sldId id="348"/>
            <p14:sldId id="350"/>
            <p14:sldId id="357"/>
            <p14:sldId id="349"/>
            <p14:sldId id="354"/>
            <p14:sldId id="353"/>
            <p14:sldId id="356"/>
            <p14:sldId id="365"/>
            <p14:sldId id="366"/>
            <p14:sldId id="367"/>
            <p14:sldId id="368"/>
            <p14:sldId id="3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FF"/>
    <a:srgbClr val="FCF1C4"/>
    <a:srgbClr val="145C72"/>
    <a:srgbClr val="FFFFEB"/>
    <a:srgbClr val="F3B0CB"/>
    <a:srgbClr val="FFD9C4"/>
    <a:srgbClr val="CAC7FF"/>
    <a:srgbClr val="01C6FD"/>
    <a:srgbClr val="79AE02"/>
    <a:srgbClr val="06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2" autoAdjust="0"/>
    <p:restoredTop sz="94640" autoAdjust="0"/>
  </p:normalViewPr>
  <p:slideViewPr>
    <p:cSldViewPr snapToGrid="0">
      <p:cViewPr varScale="1">
        <p:scale>
          <a:sx n="107" d="100"/>
          <a:sy n="107" d="100"/>
        </p:scale>
        <p:origin x="704" y="160"/>
      </p:cViewPr>
      <p:guideLst>
        <p:guide orient="horz" pos="2160"/>
        <p:guide pos="3840"/>
      </p:guideLst>
    </p:cSldViewPr>
  </p:slideViewPr>
  <p:outlineViewPr>
    <p:cViewPr>
      <p:scale>
        <a:sx n="33" d="100"/>
        <a:sy n="33" d="100"/>
      </p:scale>
      <p:origin x="0" y="-14419"/>
    </p:cViewPr>
  </p:outlin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pPr/>
              <a:t>1/23/23</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pPr/>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pPr/>
              <a:t>1/23/23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pPr/>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6DE8F2A-B3D4-43F2-B39B-CD77F64A1950}" type="slidenum">
              <a:rPr lang="en-US" noProof="0" smtClean="0"/>
              <a:pPr/>
              <a:t>39</a:t>
            </a:fld>
            <a:endParaRPr lang="en-US" noProof="0" dirty="0"/>
          </a:p>
        </p:txBody>
      </p:sp>
    </p:spTree>
    <p:extLst>
      <p:ext uri="{BB962C8B-B14F-4D97-AF65-F5344CB8AC3E}">
        <p14:creationId xmlns:p14="http://schemas.microsoft.com/office/powerpoint/2010/main" val="349550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sldNum="0" hd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hyperlink" Target="https://examples.javacodegeeks.com/factory-pattern-java-example/"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xamples.javacodegeeks.com/factory-pattern-java-exampl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urtle in ocean">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2"/>
          <a:srcRect l="-101" t="28284" r="101" b="22912"/>
          <a:stretch/>
        </p:blipFill>
        <p:spPr>
          <a:xfrm>
            <a:off x="123992" y="124953"/>
            <a:ext cx="11944014" cy="43723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US" dirty="0"/>
              <a:t>Design Pattern</a:t>
            </a:r>
          </a:p>
        </p:txBody>
      </p:sp>
      <p:sp>
        <p:nvSpPr>
          <p:cNvPr id="2" name="TextBox 1">
            <a:extLst>
              <a:ext uri="{FF2B5EF4-FFF2-40B4-BE49-F238E27FC236}">
                <a16:creationId xmlns:a16="http://schemas.microsoft.com/office/drawing/2014/main" id="{5B4925F5-8548-D3D7-0D47-BBB9D34A07AE}"/>
              </a:ext>
            </a:extLst>
          </p:cNvPr>
          <p:cNvSpPr txBox="1"/>
          <p:nvPr/>
        </p:nvSpPr>
        <p:spPr>
          <a:xfrm>
            <a:off x="9930809" y="516742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602141"/>
            <a:ext cx="9666514" cy="746846"/>
          </a:xfrm>
        </p:spPr>
        <p:txBody>
          <a:bodyPr/>
          <a:lstStyle/>
          <a:p>
            <a:r>
              <a:rPr lang="en-US" dirty="0"/>
              <a:t>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a:xfrm>
            <a:off x="696686" y="1455182"/>
            <a:ext cx="9666514" cy="3463512"/>
          </a:xfrm>
        </p:spPr>
        <p:txBody>
          <a:bodyPr/>
          <a:lstStyle/>
          <a:p>
            <a:pPr>
              <a:buFont typeface="Arial" pitchFamily="34" charset="0"/>
              <a:buChar char="•"/>
            </a:pPr>
            <a:r>
              <a:rPr lang="en-IN" dirty="0"/>
              <a:t>Typical solutions to commonly occurring problems in software design. They are like pre-made blueprints that you can customize to solve a recurring design problem in your code.</a:t>
            </a:r>
          </a:p>
          <a:p>
            <a:endParaRPr lang="en-IN" dirty="0"/>
          </a:p>
          <a:p>
            <a:pPr>
              <a:buFont typeface="Arial" pitchFamily="34" charset="0"/>
              <a:buChar char="•"/>
            </a:pPr>
            <a:r>
              <a:rPr lang="en-IN" dirty="0"/>
              <a:t>The pattern is not a specific piece of code, but a general concept for solving a particular problem. </a:t>
            </a:r>
          </a:p>
          <a:p>
            <a:r>
              <a:rPr lang="en-IN" b="1" dirty="0"/>
              <a:t>Advantages:</a:t>
            </a:r>
          </a:p>
          <a:p>
            <a:pPr fontAlgn="base">
              <a:buFont typeface="Arial" pitchFamily="34" charset="0"/>
              <a:buChar char="•"/>
            </a:pPr>
            <a:r>
              <a:rPr lang="en-IN" dirty="0"/>
              <a:t>Reusable in </a:t>
            </a:r>
            <a:r>
              <a:rPr lang="en-IN" b="1" dirty="0"/>
              <a:t>multiple projects</a:t>
            </a:r>
          </a:p>
          <a:p>
            <a:pPr fontAlgn="base">
              <a:buFont typeface="Arial" pitchFamily="34" charset="0"/>
              <a:buChar char="•"/>
            </a:pPr>
            <a:r>
              <a:rPr lang="en-IN" dirty="0"/>
              <a:t>Provide solutions for an </a:t>
            </a:r>
            <a:r>
              <a:rPr lang="en-IN" b="1" dirty="0"/>
              <a:t>effective system architecture</a:t>
            </a:r>
          </a:p>
          <a:p>
            <a:pPr fontAlgn="base">
              <a:buFont typeface="Arial" pitchFamily="34" charset="0"/>
              <a:buChar char="•"/>
            </a:pPr>
            <a:r>
              <a:rPr lang="en-IN" dirty="0"/>
              <a:t>Provide clarity and </a:t>
            </a:r>
            <a:r>
              <a:rPr lang="en-IN" b="1" dirty="0"/>
              <a:t>transparency to the application design</a:t>
            </a:r>
          </a:p>
          <a:p>
            <a:pPr fontAlgn="base">
              <a:buFont typeface="Arial" pitchFamily="34" charset="0"/>
              <a:buChar char="•"/>
            </a:pPr>
            <a:r>
              <a:rPr lang="en-IN" dirty="0"/>
              <a:t>Provide robust and </a:t>
            </a:r>
            <a:r>
              <a:rPr lang="en-IN" b="1" dirty="0"/>
              <a:t>highly maintainable code </a:t>
            </a:r>
            <a:r>
              <a:rPr lang="en-IN" dirty="0"/>
              <a:t>for easy understanding and debug</a:t>
            </a:r>
          </a:p>
          <a:p>
            <a:pPr>
              <a:buFont typeface="Arial" pitchFamily="34" charset="0"/>
              <a:buChar char="•"/>
            </a:pPr>
            <a:endParaRPr lang="en-US" b="1" dirty="0"/>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10</a:t>
            </a:fld>
            <a:endParaRPr lang="en-US" b="1" dirty="0">
              <a:solidFill>
                <a:schemeClr val="bg1"/>
              </a:solidFill>
            </a:endParaRPr>
          </a:p>
        </p:txBody>
      </p:sp>
    </p:spTree>
    <p:extLst>
      <p:ext uri="{BB962C8B-B14F-4D97-AF65-F5344CB8AC3E}">
        <p14:creationId xmlns:p14="http://schemas.microsoft.com/office/powerpoint/2010/main" val="315908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IN" dirty="0"/>
              <a:t>Classification of Design Pattern</a:t>
            </a:r>
          </a:p>
        </p:txBody>
      </p:sp>
      <p:sp>
        <p:nvSpPr>
          <p:cNvPr id="4" name="Text Placeholder 3"/>
          <p:cNvSpPr>
            <a:spLocks noGrp="1"/>
          </p:cNvSpPr>
          <p:nvPr>
            <p:ph type="body" idx="1"/>
          </p:nvPr>
        </p:nvSpPr>
        <p:spPr>
          <a:xfrm>
            <a:off x="696686" y="2464424"/>
            <a:ext cx="9666514" cy="1935915"/>
          </a:xfrm>
        </p:spPr>
        <p:txBody>
          <a:bodyPr/>
          <a:lstStyle/>
          <a:p>
            <a:pPr>
              <a:buFont typeface="Wingdings" pitchFamily="2" charset="2"/>
              <a:buChar char="ü"/>
            </a:pPr>
            <a:r>
              <a:rPr lang="en-IN" b="1" dirty="0"/>
              <a:t>Creational patterns</a:t>
            </a:r>
            <a:r>
              <a:rPr lang="en-IN" dirty="0"/>
              <a:t> provide </a:t>
            </a:r>
            <a:r>
              <a:rPr lang="en-IN" dirty="0">
                <a:solidFill>
                  <a:srgbClr val="FF0000"/>
                </a:solidFill>
              </a:rPr>
              <a:t>object creation mechanisms </a:t>
            </a:r>
            <a:r>
              <a:rPr lang="en-IN" dirty="0"/>
              <a:t>that increase flexibility and reuse of existing code.</a:t>
            </a:r>
          </a:p>
          <a:p>
            <a:pPr>
              <a:buFont typeface="Wingdings" pitchFamily="2" charset="2"/>
              <a:buChar char="ü"/>
            </a:pPr>
            <a:r>
              <a:rPr lang="en-IN" b="1" dirty="0"/>
              <a:t>Structural patterns</a:t>
            </a:r>
            <a:r>
              <a:rPr lang="en-IN" dirty="0"/>
              <a:t> explain </a:t>
            </a:r>
            <a:r>
              <a:rPr lang="en-IN" dirty="0">
                <a:solidFill>
                  <a:srgbClr val="FF0000"/>
                </a:solidFill>
              </a:rPr>
              <a:t>how to assemble objects and classes </a:t>
            </a:r>
            <a:r>
              <a:rPr lang="en-IN" dirty="0"/>
              <a:t>into larger structures, while keeping the structures flexible and efficient.</a:t>
            </a:r>
          </a:p>
          <a:p>
            <a:pPr>
              <a:buFont typeface="Wingdings" pitchFamily="2" charset="2"/>
              <a:buChar char="ü"/>
            </a:pPr>
            <a:r>
              <a:rPr lang="en-IN" b="1" dirty="0" err="1"/>
              <a:t>Behavioral</a:t>
            </a:r>
            <a:r>
              <a:rPr lang="en-IN" b="1" dirty="0"/>
              <a:t> patterns</a:t>
            </a:r>
            <a:r>
              <a:rPr lang="en-IN" dirty="0"/>
              <a:t> take care </a:t>
            </a:r>
            <a:r>
              <a:rPr lang="en-IN" dirty="0">
                <a:solidFill>
                  <a:srgbClr val="FF0000"/>
                </a:solidFill>
              </a:rPr>
              <a:t>of effective communication and the assignment of responsibilities between objects.</a:t>
            </a:r>
          </a:p>
          <a:p>
            <a:endParaRPr lang="en-IN" dirty="0"/>
          </a:p>
        </p:txBody>
      </p:sp>
      <p:pic>
        <p:nvPicPr>
          <p:cNvPr id="5" name="Picture Placeholder 10" descr="Divider slide accent image">
            <a:extLst>
              <a:ext uri="{FF2B5EF4-FFF2-40B4-BE49-F238E27FC236}">
                <a16:creationId xmlns:a16="http://schemas.microsoft.com/office/drawing/2014/main" id="{E8D5AD70-28A1-4A01-AE97-1F4CBFF499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6392" y="457263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Creational Design Pattern</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12</a:t>
            </a:fld>
            <a:endParaRPr lang="en-US" b="1" dirty="0">
              <a:solidFill>
                <a:schemeClr val="bg1"/>
              </a:solidFill>
            </a:endParaRPr>
          </a:p>
        </p:txBody>
      </p:sp>
      <p:sp>
        <p:nvSpPr>
          <p:cNvPr id="5" name="Text Placeholder 4">
            <a:extLst>
              <a:ext uri="{FF2B5EF4-FFF2-40B4-BE49-F238E27FC236}">
                <a16:creationId xmlns:a16="http://schemas.microsoft.com/office/drawing/2014/main" id="{99085A77-83EF-873F-79E2-2D128E73B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61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Creational Design Pattern</a:t>
            </a:r>
          </a:p>
        </p:txBody>
      </p:sp>
      <p:sp>
        <p:nvSpPr>
          <p:cNvPr id="4" name="Text Placeholder 3"/>
          <p:cNvSpPr>
            <a:spLocks noGrp="1"/>
          </p:cNvSpPr>
          <p:nvPr>
            <p:ph type="body" idx="4294967295"/>
          </p:nvPr>
        </p:nvSpPr>
        <p:spPr>
          <a:xfrm>
            <a:off x="281940" y="1158240"/>
            <a:ext cx="9666288" cy="381000"/>
          </a:xfrm>
        </p:spPr>
        <p:txBody>
          <a:bodyPr>
            <a:normAutofit fontScale="55000" lnSpcReduction="20000"/>
          </a:bodyPr>
          <a:lstStyle/>
          <a:p>
            <a:r>
              <a:rPr lang="en-IN" dirty="0"/>
              <a:t>Provide various object creation mechanisms, which increase flexibility and reuse of existing code.</a:t>
            </a:r>
          </a:p>
        </p:txBody>
      </p:sp>
      <p:pic>
        <p:nvPicPr>
          <p:cNvPr id="1026" name="Picture 2"/>
          <p:cNvPicPr>
            <a:picLocks noChangeAspect="1" noChangeArrowheads="1"/>
          </p:cNvPicPr>
          <p:nvPr/>
        </p:nvPicPr>
        <p:blipFill>
          <a:blip r:embed="rId2"/>
          <a:srcRect/>
          <a:stretch>
            <a:fillRect/>
          </a:stretch>
        </p:blipFill>
        <p:spPr bwMode="auto">
          <a:xfrm>
            <a:off x="4247991" y="1516380"/>
            <a:ext cx="3475038" cy="2324100"/>
          </a:xfrm>
          <a:prstGeom prst="rect">
            <a:avLst/>
          </a:prstGeom>
          <a:ln>
            <a:noFill/>
          </a:ln>
          <a:effectLst>
            <a:outerShdw blurRad="190500" algn="tl" rotWithShape="0">
              <a:srgbClr val="000000">
                <a:alpha val="70000"/>
              </a:srgbClr>
            </a:outerShdw>
          </a:effectLst>
        </p:spPr>
      </p:pic>
      <p:pic>
        <p:nvPicPr>
          <p:cNvPr id="1028" name="Picture 4"/>
          <p:cNvPicPr>
            <a:picLocks noChangeAspect="1" noChangeArrowheads="1"/>
          </p:cNvPicPr>
          <p:nvPr/>
        </p:nvPicPr>
        <p:blipFill>
          <a:blip r:embed="rId3"/>
          <a:srcRect/>
          <a:stretch>
            <a:fillRect/>
          </a:stretch>
        </p:blipFill>
        <p:spPr bwMode="auto">
          <a:xfrm>
            <a:off x="8221980" y="1516380"/>
            <a:ext cx="3467100" cy="228600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a:srcRect/>
          <a:stretch>
            <a:fillRect/>
          </a:stretch>
        </p:blipFill>
        <p:spPr bwMode="auto">
          <a:xfrm>
            <a:off x="1645920" y="4247198"/>
            <a:ext cx="3467100" cy="2168842"/>
          </a:xfrm>
          <a:prstGeom prst="rect">
            <a:avLst/>
          </a:prstGeom>
          <a:ln>
            <a:noFill/>
          </a:ln>
          <a:effectLst>
            <a:outerShdw blurRad="190500" algn="tl" rotWithShape="0">
              <a:srgbClr val="000000">
                <a:alpha val="70000"/>
              </a:srgbClr>
            </a:outerShdw>
          </a:effectLst>
        </p:spPr>
      </p:pic>
      <p:pic>
        <p:nvPicPr>
          <p:cNvPr id="1030" name="Picture 6"/>
          <p:cNvPicPr>
            <a:picLocks noChangeAspect="1" noChangeArrowheads="1"/>
          </p:cNvPicPr>
          <p:nvPr/>
        </p:nvPicPr>
        <p:blipFill>
          <a:blip r:embed="rId5"/>
          <a:srcRect/>
          <a:stretch>
            <a:fillRect/>
          </a:stretch>
        </p:blipFill>
        <p:spPr bwMode="auto">
          <a:xfrm>
            <a:off x="281940" y="1539240"/>
            <a:ext cx="3467100" cy="221456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Structural  Design Pattern</a:t>
            </a:r>
          </a:p>
        </p:txBody>
      </p:sp>
      <p:sp>
        <p:nvSpPr>
          <p:cNvPr id="4" name="Text Placeholder 3"/>
          <p:cNvSpPr>
            <a:spLocks noGrp="1"/>
          </p:cNvSpPr>
          <p:nvPr>
            <p:ph type="body" idx="4294967295"/>
          </p:nvPr>
        </p:nvSpPr>
        <p:spPr>
          <a:xfrm>
            <a:off x="281940" y="1158240"/>
            <a:ext cx="11628120" cy="381000"/>
          </a:xfrm>
        </p:spPr>
        <p:txBody>
          <a:bodyPr>
            <a:normAutofit fontScale="47500" lnSpcReduction="20000"/>
          </a:bodyPr>
          <a:lstStyle/>
          <a:p>
            <a:r>
              <a:rPr lang="en-IN" dirty="0"/>
              <a:t>Structural patterns explain how to assemble objects and classes into larger structures while keeping these structures flexible and efficient.</a:t>
            </a:r>
          </a:p>
        </p:txBody>
      </p:sp>
      <p:pic>
        <p:nvPicPr>
          <p:cNvPr id="3074" name="Picture 2"/>
          <p:cNvPicPr>
            <a:picLocks noChangeAspect="1" noChangeArrowheads="1"/>
          </p:cNvPicPr>
          <p:nvPr/>
        </p:nvPicPr>
        <p:blipFill>
          <a:blip r:embed="rId2"/>
          <a:srcRect/>
          <a:stretch>
            <a:fillRect/>
          </a:stretch>
        </p:blipFill>
        <p:spPr bwMode="auto">
          <a:xfrm>
            <a:off x="350203" y="1562099"/>
            <a:ext cx="10912475" cy="1417321"/>
          </a:xfrm>
          <a:prstGeom prst="rect">
            <a:avLst/>
          </a:prstGeom>
          <a:ln>
            <a:noFill/>
          </a:ln>
          <a:effectLst>
            <a:outerShdw blurRad="190500" algn="tl" rotWithShape="0">
              <a:srgbClr val="000000">
                <a:alpha val="70000"/>
              </a:srgbClr>
            </a:outerShdw>
          </a:effectLst>
        </p:spPr>
      </p:pic>
      <p:pic>
        <p:nvPicPr>
          <p:cNvPr id="3075" name="Picture 3"/>
          <p:cNvPicPr>
            <a:picLocks noChangeAspect="1" noChangeArrowheads="1"/>
          </p:cNvPicPr>
          <p:nvPr/>
        </p:nvPicPr>
        <p:blipFill>
          <a:blip r:embed="rId3"/>
          <a:srcRect/>
          <a:stretch>
            <a:fillRect/>
          </a:stretch>
        </p:blipFill>
        <p:spPr bwMode="auto">
          <a:xfrm>
            <a:off x="375603" y="3093720"/>
            <a:ext cx="10860087" cy="1733233"/>
          </a:xfrm>
          <a:prstGeom prst="rect">
            <a:avLst/>
          </a:prstGeom>
          <a:ln>
            <a:noFill/>
          </a:ln>
          <a:effectLst>
            <a:outerShdw blurRad="190500" algn="tl" rotWithShape="0">
              <a:srgbClr val="000000">
                <a:alpha val="70000"/>
              </a:srgbClr>
            </a:outerShdw>
          </a:effectLst>
        </p:spPr>
      </p:pic>
      <p:pic>
        <p:nvPicPr>
          <p:cNvPr id="3076" name="Picture 4"/>
          <p:cNvPicPr>
            <a:picLocks noChangeAspect="1" noChangeArrowheads="1"/>
          </p:cNvPicPr>
          <p:nvPr/>
        </p:nvPicPr>
        <p:blipFill>
          <a:blip r:embed="rId4"/>
          <a:srcRect/>
          <a:stretch>
            <a:fillRect/>
          </a:stretch>
        </p:blipFill>
        <p:spPr bwMode="auto">
          <a:xfrm>
            <a:off x="4201160" y="4926330"/>
            <a:ext cx="3452813" cy="193167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434341"/>
            <a:ext cx="11174186" cy="656806"/>
          </a:xfrm>
        </p:spPr>
        <p:txBody>
          <a:bodyPr/>
          <a:lstStyle/>
          <a:p>
            <a:r>
              <a:rPr lang="en-IN" dirty="0"/>
              <a:t>Behavioural Design Pattern</a:t>
            </a:r>
          </a:p>
        </p:txBody>
      </p:sp>
      <p:pic>
        <p:nvPicPr>
          <p:cNvPr id="2050" name="Picture 2"/>
          <p:cNvPicPr>
            <a:picLocks noChangeAspect="1" noChangeArrowheads="1"/>
          </p:cNvPicPr>
          <p:nvPr/>
        </p:nvPicPr>
        <p:blipFill>
          <a:blip r:embed="rId2"/>
          <a:srcRect/>
          <a:stretch>
            <a:fillRect/>
          </a:stretch>
        </p:blipFill>
        <p:spPr bwMode="auto">
          <a:xfrm>
            <a:off x="502920" y="1261110"/>
            <a:ext cx="8934768" cy="16758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95300" y="3143998"/>
            <a:ext cx="8941435" cy="161088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95300" y="4962956"/>
            <a:ext cx="8968740" cy="1784872"/>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9473365" y="3154680"/>
            <a:ext cx="2528135" cy="1352232"/>
          </a:xfrm>
          <a:prstGeom prst="rect">
            <a:avLst/>
          </a:prstGeom>
          <a:noFill/>
          <a:ln w="9525">
            <a:noFill/>
            <a:miter lim="800000"/>
            <a:headEnd/>
            <a:tailEnd/>
          </a:ln>
          <a:effectLst/>
        </p:spPr>
      </p:pic>
      <p:sp>
        <p:nvSpPr>
          <p:cNvPr id="7" name="TextBox 6"/>
          <p:cNvSpPr txBox="1"/>
          <p:nvPr/>
        </p:nvSpPr>
        <p:spPr>
          <a:xfrm>
            <a:off x="647700" y="1089660"/>
            <a:ext cx="8024954" cy="261610"/>
          </a:xfrm>
          <a:prstGeom prst="rect">
            <a:avLst/>
          </a:prstGeom>
          <a:noFill/>
        </p:spPr>
        <p:txBody>
          <a:bodyPr wrap="none" rtlCol="0">
            <a:spAutoFit/>
          </a:bodyPr>
          <a:lstStyle/>
          <a:p>
            <a:r>
              <a:rPr lang="en-IN" sz="1100" dirty="0"/>
              <a:t>Behavioural design patterns are concerned with algorithms and the assignment of responsibilities between objects.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Singleton Design Pattern</a:t>
            </a:r>
          </a:p>
        </p:txBody>
      </p:sp>
      <p:sp>
        <p:nvSpPr>
          <p:cNvPr id="3" name="TextBox 2"/>
          <p:cNvSpPr txBox="1"/>
          <p:nvPr/>
        </p:nvSpPr>
        <p:spPr>
          <a:xfrm>
            <a:off x="152400" y="1127760"/>
            <a:ext cx="18527184" cy="246221"/>
          </a:xfrm>
          <a:prstGeom prst="rect">
            <a:avLst/>
          </a:prstGeom>
          <a:noFill/>
        </p:spPr>
        <p:txBody>
          <a:bodyPr wrap="square" rtlCol="0">
            <a:spAutoFit/>
          </a:bodyPr>
          <a:lstStyle/>
          <a:p>
            <a:r>
              <a:rPr lang="en-IN" sz="1000" b="1" dirty="0"/>
              <a:t>Singleton</a:t>
            </a:r>
            <a:r>
              <a:rPr lang="en-IN" sz="1000" dirty="0"/>
              <a:t> is a creational design pattern that lets you ensure </a:t>
            </a:r>
            <a:r>
              <a:rPr lang="en-IN" sz="1000" b="1" dirty="0"/>
              <a:t>that a class has </a:t>
            </a:r>
            <a:r>
              <a:rPr lang="en-IN" sz="1000" b="1" dirty="0">
                <a:solidFill>
                  <a:srgbClr val="FF0000"/>
                </a:solidFill>
              </a:rPr>
              <a:t>only one instance</a:t>
            </a:r>
            <a:r>
              <a:rPr lang="en-IN" sz="1000" dirty="0"/>
              <a:t>, while providing a global access point to this instance.</a:t>
            </a:r>
          </a:p>
        </p:txBody>
      </p:sp>
      <p:pic>
        <p:nvPicPr>
          <p:cNvPr id="4098" name="Picture 2"/>
          <p:cNvPicPr>
            <a:picLocks noChangeAspect="1" noChangeArrowheads="1"/>
          </p:cNvPicPr>
          <p:nvPr/>
        </p:nvPicPr>
        <p:blipFill>
          <a:blip r:embed="rId2"/>
          <a:srcRect/>
          <a:stretch>
            <a:fillRect/>
          </a:stretch>
        </p:blipFill>
        <p:spPr bwMode="auto">
          <a:xfrm>
            <a:off x="9538671" y="403860"/>
            <a:ext cx="2180889" cy="1344613"/>
          </a:xfrm>
          <a:prstGeom prst="rect">
            <a:avLst/>
          </a:prstGeom>
          <a:noFill/>
          <a:ln w="9525">
            <a:noFill/>
            <a:miter lim="800000"/>
            <a:headEnd/>
            <a:tailEnd/>
          </a:ln>
          <a:effectLst/>
        </p:spPr>
      </p:pic>
      <p:pic>
        <p:nvPicPr>
          <p:cNvPr id="9" name="Picture 6"/>
          <p:cNvPicPr>
            <a:picLocks noChangeAspect="1" noChangeArrowheads="1"/>
          </p:cNvPicPr>
          <p:nvPr/>
        </p:nvPicPr>
        <p:blipFill>
          <a:blip r:embed="rId3"/>
          <a:srcRect/>
          <a:stretch>
            <a:fillRect/>
          </a:stretch>
        </p:blipFill>
        <p:spPr bwMode="auto">
          <a:xfrm>
            <a:off x="206148" y="1409700"/>
            <a:ext cx="2445611" cy="1562100"/>
          </a:xfrm>
          <a:prstGeom prst="rect">
            <a:avLst/>
          </a:prstGeom>
          <a:ln>
            <a:noFill/>
          </a:ln>
          <a:effectLst>
            <a:outerShdw blurRad="190500" algn="tl" rotWithShape="0">
              <a:srgbClr val="000000">
                <a:alpha val="70000"/>
              </a:srgbClr>
            </a:outerShdw>
          </a:effectLst>
        </p:spPr>
      </p:pic>
      <p:pic>
        <p:nvPicPr>
          <p:cNvPr id="4102" name="Picture 6"/>
          <p:cNvPicPr>
            <a:picLocks noChangeAspect="1" noChangeArrowheads="1"/>
          </p:cNvPicPr>
          <p:nvPr/>
        </p:nvPicPr>
        <p:blipFill>
          <a:blip r:embed="rId4"/>
          <a:srcRect/>
          <a:stretch>
            <a:fillRect/>
          </a:stretch>
        </p:blipFill>
        <p:spPr bwMode="auto">
          <a:xfrm>
            <a:off x="3511998" y="3878580"/>
            <a:ext cx="6199057" cy="918845"/>
          </a:xfrm>
          <a:prstGeom prst="rect">
            <a:avLst/>
          </a:prstGeom>
          <a:noFill/>
          <a:ln w="9525">
            <a:noFill/>
            <a:miter lim="800000"/>
            <a:headEnd/>
            <a:tailEnd/>
          </a:ln>
          <a:effectLst/>
        </p:spPr>
      </p:pic>
      <p:sp>
        <p:nvSpPr>
          <p:cNvPr id="13" name="TextBox 12"/>
          <p:cNvSpPr txBox="1"/>
          <p:nvPr/>
        </p:nvSpPr>
        <p:spPr>
          <a:xfrm>
            <a:off x="3558540" y="3314700"/>
            <a:ext cx="2335896" cy="369332"/>
          </a:xfrm>
          <a:prstGeom prst="rect">
            <a:avLst/>
          </a:prstGeom>
          <a:noFill/>
        </p:spPr>
        <p:txBody>
          <a:bodyPr wrap="none" rtlCol="0">
            <a:spAutoFit/>
          </a:bodyPr>
          <a:lstStyle/>
          <a:p>
            <a:r>
              <a:rPr lang="en-IN" b="1" dirty="0"/>
              <a:t>To Implement SDP:-</a:t>
            </a:r>
          </a:p>
        </p:txBody>
      </p:sp>
      <p:sp>
        <p:nvSpPr>
          <p:cNvPr id="14" name="Rectangle 13"/>
          <p:cNvSpPr/>
          <p:nvPr/>
        </p:nvSpPr>
        <p:spPr>
          <a:xfrm>
            <a:off x="3505200" y="4957495"/>
            <a:ext cx="7421880" cy="369332"/>
          </a:xfrm>
          <a:prstGeom prst="rect">
            <a:avLst/>
          </a:prstGeom>
        </p:spPr>
        <p:txBody>
          <a:bodyPr wrap="square">
            <a:spAutoFit/>
          </a:bodyPr>
          <a:lstStyle/>
          <a:p>
            <a:r>
              <a:rPr lang="en-IN" sz="1100" b="1" dirty="0"/>
              <a:t>Lazy Initialization</a:t>
            </a:r>
            <a:r>
              <a:rPr lang="en-IN" sz="1100" dirty="0"/>
              <a:t> </a:t>
            </a:r>
            <a:r>
              <a:rPr lang="en-IN" dirty="0"/>
              <a:t>– </a:t>
            </a:r>
            <a:r>
              <a:rPr lang="en-IN" sz="1050" dirty="0"/>
              <a:t>which means that it </a:t>
            </a:r>
            <a:r>
              <a:rPr lang="en-IN" sz="1050" dirty="0">
                <a:solidFill>
                  <a:srgbClr val="FF0000"/>
                </a:solidFill>
              </a:rPr>
              <a:t>restricts the instance creation until it is requested </a:t>
            </a:r>
            <a:r>
              <a:rPr lang="en-IN" sz="1050" dirty="0"/>
              <a:t>for the first time.</a:t>
            </a:r>
            <a:endParaRPr lang="en-IN" dirty="0"/>
          </a:p>
        </p:txBody>
      </p:sp>
      <p:sp>
        <p:nvSpPr>
          <p:cNvPr id="15" name="TextBox 14"/>
          <p:cNvSpPr txBox="1"/>
          <p:nvPr/>
        </p:nvSpPr>
        <p:spPr>
          <a:xfrm>
            <a:off x="3558540" y="1447800"/>
            <a:ext cx="4389120" cy="369332"/>
          </a:xfrm>
          <a:prstGeom prst="rect">
            <a:avLst/>
          </a:prstGeom>
          <a:noFill/>
        </p:spPr>
        <p:txBody>
          <a:bodyPr wrap="square" rtlCol="0">
            <a:spAutoFit/>
          </a:bodyPr>
          <a:lstStyle/>
          <a:p>
            <a:r>
              <a:rPr lang="en-IN" b="1" dirty="0"/>
              <a:t>Real Time Example</a:t>
            </a:r>
          </a:p>
        </p:txBody>
      </p:sp>
      <p:sp>
        <p:nvSpPr>
          <p:cNvPr id="16" name="TextBox 15"/>
          <p:cNvSpPr txBox="1"/>
          <p:nvPr/>
        </p:nvSpPr>
        <p:spPr>
          <a:xfrm>
            <a:off x="3619500" y="1950720"/>
            <a:ext cx="4061460" cy="646331"/>
          </a:xfrm>
          <a:prstGeom prst="rect">
            <a:avLst/>
          </a:prstGeom>
          <a:noFill/>
        </p:spPr>
        <p:txBody>
          <a:bodyPr wrap="square" rtlCol="0">
            <a:spAutoFit/>
          </a:bodyPr>
          <a:lstStyle/>
          <a:p>
            <a:pPr marL="228600" indent="-228600">
              <a:buAutoNum type="arabicPeriod"/>
            </a:pPr>
            <a:r>
              <a:rPr lang="en-IN" sz="1200" dirty="0"/>
              <a:t>Logger classes </a:t>
            </a:r>
          </a:p>
          <a:p>
            <a:pPr marL="228600" indent="-228600">
              <a:buAutoNum type="arabicPeriod"/>
            </a:pPr>
            <a:r>
              <a:rPr lang="en-IN" sz="1200" dirty="0"/>
              <a:t>Design the application that needs to work with the serial 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Singleton Design Pattern</a:t>
            </a:r>
          </a:p>
        </p:txBody>
      </p:sp>
      <p:sp>
        <p:nvSpPr>
          <p:cNvPr id="3" name="TextBox 2"/>
          <p:cNvSpPr txBox="1"/>
          <p:nvPr/>
        </p:nvSpPr>
        <p:spPr>
          <a:xfrm>
            <a:off x="152400" y="1127760"/>
            <a:ext cx="18527184" cy="246221"/>
          </a:xfrm>
          <a:prstGeom prst="rect">
            <a:avLst/>
          </a:prstGeom>
          <a:noFill/>
        </p:spPr>
        <p:txBody>
          <a:bodyPr wrap="square" rtlCol="0">
            <a:spAutoFit/>
          </a:bodyPr>
          <a:lstStyle/>
          <a:p>
            <a:r>
              <a:rPr lang="en-IN" sz="1000" b="1" dirty="0"/>
              <a:t>Singleton</a:t>
            </a:r>
            <a:r>
              <a:rPr lang="en-IN" sz="1000" dirty="0"/>
              <a:t> is a creational design pattern that lets you ensure that a class has </a:t>
            </a:r>
            <a:r>
              <a:rPr lang="en-IN" sz="1000" dirty="0">
                <a:solidFill>
                  <a:srgbClr val="FF0000"/>
                </a:solidFill>
              </a:rPr>
              <a:t>only one instance</a:t>
            </a:r>
            <a:r>
              <a:rPr lang="en-IN" sz="1000" dirty="0"/>
              <a:t>, while providing a global access point to this instance.</a:t>
            </a:r>
          </a:p>
        </p:txBody>
      </p:sp>
      <p:pic>
        <p:nvPicPr>
          <p:cNvPr id="4098" name="Picture 2"/>
          <p:cNvPicPr>
            <a:picLocks noChangeAspect="1" noChangeArrowheads="1"/>
          </p:cNvPicPr>
          <p:nvPr/>
        </p:nvPicPr>
        <p:blipFill>
          <a:blip r:embed="rId2"/>
          <a:srcRect/>
          <a:stretch>
            <a:fillRect/>
          </a:stretch>
        </p:blipFill>
        <p:spPr bwMode="auto">
          <a:xfrm>
            <a:off x="9538671" y="403860"/>
            <a:ext cx="2180889" cy="134461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486400" y="1477645"/>
            <a:ext cx="2182813" cy="3154363"/>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4"/>
          <a:srcRect/>
          <a:stretch>
            <a:fillRect/>
          </a:stretch>
        </p:blipFill>
        <p:spPr bwMode="auto">
          <a:xfrm>
            <a:off x="7759825" y="4533900"/>
            <a:ext cx="4096895" cy="1801178"/>
          </a:xfrm>
          <a:prstGeom prst="rect">
            <a:avLst/>
          </a:prstGeom>
          <a:ln>
            <a:noFill/>
          </a:ln>
          <a:effectLst>
            <a:outerShdw blurRad="190500" algn="tl" rotWithShape="0">
              <a:srgbClr val="000000">
                <a:alpha val="70000"/>
              </a:srgbClr>
            </a:outerShdw>
          </a:effectLst>
        </p:spPr>
      </p:pic>
      <p:pic>
        <p:nvPicPr>
          <p:cNvPr id="4101" name="Picture 5"/>
          <p:cNvPicPr>
            <a:picLocks noChangeAspect="1" noChangeArrowheads="1"/>
          </p:cNvPicPr>
          <p:nvPr/>
        </p:nvPicPr>
        <p:blipFill>
          <a:blip r:embed="rId5"/>
          <a:srcRect/>
          <a:stretch>
            <a:fillRect/>
          </a:stretch>
        </p:blipFill>
        <p:spPr bwMode="auto">
          <a:xfrm>
            <a:off x="152400" y="3421380"/>
            <a:ext cx="4959569" cy="2639378"/>
          </a:xfrm>
          <a:prstGeom prst="rect">
            <a:avLst/>
          </a:prstGeom>
          <a:ln>
            <a:noFill/>
          </a:ln>
          <a:effectLst>
            <a:outerShdw blurRad="190500" algn="tl" rotWithShape="0">
              <a:srgbClr val="000000">
                <a:alpha val="70000"/>
              </a:srgbClr>
            </a:outerShdw>
          </a:effectLst>
        </p:spPr>
      </p:pic>
      <p:pic>
        <p:nvPicPr>
          <p:cNvPr id="9" name="Picture 6"/>
          <p:cNvPicPr>
            <a:picLocks noChangeAspect="1" noChangeArrowheads="1"/>
          </p:cNvPicPr>
          <p:nvPr/>
        </p:nvPicPr>
        <p:blipFill>
          <a:blip r:embed="rId6"/>
          <a:srcRect/>
          <a:stretch>
            <a:fillRect/>
          </a:stretch>
        </p:blipFill>
        <p:spPr bwMode="auto">
          <a:xfrm>
            <a:off x="206148" y="1409700"/>
            <a:ext cx="2445611" cy="15621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Factory Design Pattern</a:t>
            </a:r>
          </a:p>
        </p:txBody>
      </p:sp>
      <p:sp>
        <p:nvSpPr>
          <p:cNvPr id="3" name="Text Placeholder 3"/>
          <p:cNvSpPr txBox="1">
            <a:spLocks/>
          </p:cNvSpPr>
          <p:nvPr/>
        </p:nvSpPr>
        <p:spPr>
          <a:xfrm>
            <a:off x="696686" y="1508760"/>
            <a:ext cx="9666514" cy="289157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6146" name="Picture 2"/>
          <p:cNvPicPr>
            <a:picLocks noChangeAspect="1" noChangeArrowheads="1"/>
          </p:cNvPicPr>
          <p:nvPr/>
        </p:nvPicPr>
        <p:blipFill>
          <a:blip r:embed="rId2"/>
          <a:srcRect/>
          <a:stretch>
            <a:fillRect/>
          </a:stretch>
        </p:blipFill>
        <p:spPr bwMode="auto">
          <a:xfrm>
            <a:off x="134429" y="1071899"/>
            <a:ext cx="2128711" cy="1191242"/>
          </a:xfrm>
          <a:prstGeom prst="rect">
            <a:avLst/>
          </a:prstGeom>
          <a:ln>
            <a:noFill/>
          </a:ln>
          <a:effectLst>
            <a:outerShdw blurRad="190500" algn="tl" rotWithShape="0">
              <a:srgbClr val="000000">
                <a:alpha val="70000"/>
              </a:srgbClr>
            </a:outerShdw>
          </a:effectLst>
        </p:spPr>
      </p:pic>
      <p:sp>
        <p:nvSpPr>
          <p:cNvPr id="9" name="Rectangle 8"/>
          <p:cNvSpPr/>
          <p:nvPr/>
        </p:nvSpPr>
        <p:spPr>
          <a:xfrm>
            <a:off x="2636520" y="1143000"/>
            <a:ext cx="6507480" cy="1231106"/>
          </a:xfrm>
          <a:prstGeom prst="rect">
            <a:avLst/>
          </a:prstGeom>
        </p:spPr>
        <p:txBody>
          <a:bodyPr wrap="square">
            <a:spAutoFit/>
          </a:bodyPr>
          <a:lstStyle/>
          <a:p>
            <a:r>
              <a:rPr lang="en-IN" b="1" dirty="0"/>
              <a:t>Problem </a:t>
            </a:r>
            <a:r>
              <a:rPr lang="en-IN" sz="1100" b="1" dirty="0"/>
              <a:t>– </a:t>
            </a:r>
            <a:r>
              <a:rPr lang="en-IN" sz="1050" dirty="0"/>
              <a:t>Logistics management application. </a:t>
            </a:r>
          </a:p>
          <a:p>
            <a:r>
              <a:rPr lang="en-IN" sz="1050" dirty="0"/>
              <a:t>Your app can only </a:t>
            </a:r>
            <a:r>
              <a:rPr lang="en-IN" sz="1050" dirty="0">
                <a:solidFill>
                  <a:srgbClr val="FF0000"/>
                </a:solidFill>
              </a:rPr>
              <a:t>handle transportation by trucks</a:t>
            </a:r>
            <a:r>
              <a:rPr lang="en-IN" sz="1050" dirty="0"/>
              <a:t>, so the bulk of your code lives inside the </a:t>
            </a:r>
            <a:r>
              <a:rPr lang="en-IN" sz="1050" dirty="0">
                <a:solidFill>
                  <a:srgbClr val="FF0000"/>
                </a:solidFill>
              </a:rPr>
              <a:t>Truck class. </a:t>
            </a:r>
          </a:p>
          <a:p>
            <a:r>
              <a:rPr lang="en-IN" sz="1050" dirty="0"/>
              <a:t>Later receive dozens of requests from </a:t>
            </a:r>
            <a:r>
              <a:rPr lang="en-IN" sz="1050" dirty="0">
                <a:solidFill>
                  <a:srgbClr val="FF0000"/>
                </a:solidFill>
              </a:rPr>
              <a:t>sea transportation </a:t>
            </a:r>
            <a:r>
              <a:rPr lang="en-IN" sz="1050" dirty="0"/>
              <a:t>companies to incorporate sea logistics into the app.</a:t>
            </a:r>
          </a:p>
          <a:p>
            <a:r>
              <a:rPr lang="en-IN" sz="1200" b="1" dirty="0"/>
              <a:t>Solution – </a:t>
            </a:r>
            <a:r>
              <a:rPr lang="en-IN" sz="1000" dirty="0"/>
              <a:t>Adding ship class -&gt; Add Air class -&gt;</a:t>
            </a:r>
            <a:r>
              <a:rPr lang="en-IN" sz="1000" dirty="0">
                <a:solidFill>
                  <a:srgbClr val="FF0000"/>
                </a:solidFill>
              </a:rPr>
              <a:t> Nasty code and complexity</a:t>
            </a:r>
            <a:endParaRPr lang="en-IN" sz="1600" b="1" dirty="0">
              <a:solidFill>
                <a:srgbClr val="FF0000"/>
              </a:solidFill>
            </a:endParaRPr>
          </a:p>
        </p:txBody>
      </p:sp>
      <p:pic>
        <p:nvPicPr>
          <p:cNvPr id="6150" name="Picture 6"/>
          <p:cNvPicPr>
            <a:picLocks noChangeAspect="1" noChangeArrowheads="1"/>
          </p:cNvPicPr>
          <p:nvPr/>
        </p:nvPicPr>
        <p:blipFill>
          <a:blip r:embed="rId3"/>
          <a:srcRect/>
          <a:stretch>
            <a:fillRect/>
          </a:stretch>
        </p:blipFill>
        <p:spPr bwMode="auto">
          <a:xfrm>
            <a:off x="9235440" y="1"/>
            <a:ext cx="2848928" cy="1211579"/>
          </a:xfrm>
          <a:prstGeom prst="rect">
            <a:avLst/>
          </a:prstGeom>
          <a:ln>
            <a:noFill/>
          </a:ln>
          <a:effectLst>
            <a:outerShdw blurRad="190500" algn="tl" rotWithShape="0">
              <a:srgbClr val="000000">
                <a:alpha val="70000"/>
              </a:srgbClr>
            </a:outerShdw>
          </a:effectLst>
        </p:spPr>
      </p:pic>
      <p:pic>
        <p:nvPicPr>
          <p:cNvPr id="6152" name="Picture 8"/>
          <p:cNvPicPr>
            <a:picLocks noChangeAspect="1" noChangeArrowheads="1"/>
          </p:cNvPicPr>
          <p:nvPr/>
        </p:nvPicPr>
        <p:blipFill>
          <a:blip r:embed="rId4"/>
          <a:srcRect/>
          <a:stretch>
            <a:fillRect/>
          </a:stretch>
        </p:blipFill>
        <p:spPr bwMode="auto">
          <a:xfrm>
            <a:off x="9215019" y="1386840"/>
            <a:ext cx="2595981" cy="1363344"/>
          </a:xfrm>
          <a:prstGeom prst="rect">
            <a:avLst/>
          </a:prstGeom>
          <a:ln>
            <a:noFill/>
          </a:ln>
          <a:effectLst>
            <a:outerShdw blurRad="190500" algn="tl" rotWithShape="0">
              <a:srgbClr val="000000">
                <a:alpha val="70000"/>
              </a:srgbClr>
            </a:outerShdw>
          </a:effectLst>
        </p:spPr>
      </p:pic>
      <p:sp>
        <p:nvSpPr>
          <p:cNvPr id="14" name="Rectangle 13"/>
          <p:cNvSpPr/>
          <p:nvPr/>
        </p:nvSpPr>
        <p:spPr>
          <a:xfrm>
            <a:off x="312420" y="2400300"/>
            <a:ext cx="6705600" cy="469359"/>
          </a:xfrm>
          <a:prstGeom prst="rect">
            <a:avLst/>
          </a:prstGeom>
        </p:spPr>
        <p:txBody>
          <a:bodyPr wrap="square">
            <a:spAutoFit/>
          </a:bodyPr>
          <a:lstStyle/>
          <a:p>
            <a:r>
              <a:rPr lang="en-IN" sz="1400" dirty="0"/>
              <a:t>In Factory pattern, </a:t>
            </a:r>
            <a:r>
              <a:rPr lang="en-IN" sz="900" dirty="0">
                <a:solidFill>
                  <a:srgbClr val="FF0000"/>
                </a:solidFill>
              </a:rPr>
              <a:t>we create object without exposing the creation logic </a:t>
            </a:r>
            <a:r>
              <a:rPr lang="en-IN" sz="900" dirty="0"/>
              <a:t>to the client and refer to newly created object using a common interface</a:t>
            </a:r>
            <a:r>
              <a:rPr lang="en-IN" sz="1050" dirty="0"/>
              <a:t>.</a:t>
            </a:r>
            <a:endParaRPr lang="en-IN" b="1" dirty="0">
              <a:solidFill>
                <a:srgbClr val="FF0000"/>
              </a:solidFill>
            </a:endParaRPr>
          </a:p>
        </p:txBody>
      </p:sp>
      <p:pic>
        <p:nvPicPr>
          <p:cNvPr id="6155" name="Picture 11"/>
          <p:cNvPicPr>
            <a:picLocks noChangeAspect="1" noChangeArrowheads="1"/>
          </p:cNvPicPr>
          <p:nvPr/>
        </p:nvPicPr>
        <p:blipFill>
          <a:blip r:embed="rId5"/>
          <a:srcRect/>
          <a:stretch>
            <a:fillRect/>
          </a:stretch>
        </p:blipFill>
        <p:spPr bwMode="auto">
          <a:xfrm>
            <a:off x="1539240" y="2886042"/>
            <a:ext cx="7989570" cy="3613817"/>
          </a:xfrm>
          <a:prstGeom prst="rect">
            <a:avLst/>
          </a:prstGeom>
          <a:ln>
            <a:noFill/>
          </a:ln>
          <a:effectLst>
            <a:outerShdw blurRad="190500" algn="tl" rotWithShape="0">
              <a:srgbClr val="000000">
                <a:alpha val="70000"/>
              </a:srgbClr>
            </a:outerShdw>
          </a:effectLst>
        </p:spPr>
      </p:pic>
      <p:sp>
        <p:nvSpPr>
          <p:cNvPr id="18" name="TextBox 17"/>
          <p:cNvSpPr txBox="1"/>
          <p:nvPr/>
        </p:nvSpPr>
        <p:spPr>
          <a:xfrm>
            <a:off x="91440" y="6614160"/>
            <a:ext cx="4969630" cy="261610"/>
          </a:xfrm>
          <a:prstGeom prst="rect">
            <a:avLst/>
          </a:prstGeom>
          <a:noFill/>
        </p:spPr>
        <p:txBody>
          <a:bodyPr wrap="square" rtlCol="0">
            <a:spAutoFit/>
          </a:bodyPr>
          <a:lstStyle/>
          <a:p>
            <a:r>
              <a:rPr lang="en-IN" sz="1100" dirty="0">
                <a:hlinkClick r:id="rId6"/>
              </a:rPr>
              <a:t>https://examples.javacodegeeks.com/factory-pattern-java-example/</a:t>
            </a:r>
            <a:endParaRPr lang="en-IN"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6767-EF70-E072-1FE6-302C7ABF8D45}"/>
              </a:ext>
            </a:extLst>
          </p:cNvPr>
          <p:cNvSpPr>
            <a:spLocks noGrp="1"/>
          </p:cNvSpPr>
          <p:nvPr>
            <p:ph type="title"/>
          </p:nvPr>
        </p:nvSpPr>
        <p:spPr/>
        <p:txBody>
          <a:bodyPr/>
          <a:lstStyle/>
          <a:p>
            <a:r>
              <a:rPr lang="en-US" dirty="0"/>
              <a:t>Factory Design Pattern</a:t>
            </a:r>
          </a:p>
        </p:txBody>
      </p:sp>
      <p:pic>
        <p:nvPicPr>
          <p:cNvPr id="3" name="Picture 2">
            <a:extLst>
              <a:ext uri="{FF2B5EF4-FFF2-40B4-BE49-F238E27FC236}">
                <a16:creationId xmlns:a16="http://schemas.microsoft.com/office/drawing/2014/main" id="{2A9CFF85-A3C8-97B6-163F-4DBA07EFCD5F}"/>
              </a:ext>
            </a:extLst>
          </p:cNvPr>
          <p:cNvPicPr>
            <a:picLocks noChangeAspect="1"/>
          </p:cNvPicPr>
          <p:nvPr/>
        </p:nvPicPr>
        <p:blipFill>
          <a:blip r:embed="rId2"/>
          <a:stretch>
            <a:fillRect/>
          </a:stretch>
        </p:blipFill>
        <p:spPr>
          <a:xfrm>
            <a:off x="1152524" y="1452563"/>
            <a:ext cx="8246715" cy="4548188"/>
          </a:xfrm>
          <a:prstGeom prst="rect">
            <a:avLst/>
          </a:prstGeom>
        </p:spPr>
      </p:pic>
    </p:spTree>
    <p:extLst>
      <p:ext uri="{BB962C8B-B14F-4D97-AF65-F5344CB8AC3E}">
        <p14:creationId xmlns:p14="http://schemas.microsoft.com/office/powerpoint/2010/main" val="111623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14549"/>
            <a:ext cx="9666514" cy="503647"/>
          </a:xfrm>
        </p:spPr>
        <p:txBody>
          <a:bodyPr/>
          <a:lstStyle/>
          <a:p>
            <a:r>
              <a:rPr lang="en-US" dirty="0"/>
              <a:t>   Agenda</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a:xfrm>
            <a:off x="313912" y="530274"/>
            <a:ext cx="9666514" cy="5309158"/>
          </a:xfrm>
        </p:spPr>
        <p:txBody>
          <a:bodyPr/>
          <a:lstStyle/>
          <a:p>
            <a:pPr marL="342900" indent="-342900">
              <a:buFont typeface="+mj-lt"/>
              <a:buAutoNum type="arabicPeriod"/>
            </a:pPr>
            <a:r>
              <a:rPr lang="en-US" sz="1100" dirty="0"/>
              <a:t>SOLID Principles</a:t>
            </a:r>
          </a:p>
          <a:p>
            <a:pPr marL="342900" indent="-342900">
              <a:buFont typeface="+mj-lt"/>
              <a:buAutoNum type="arabicPeriod"/>
            </a:pPr>
            <a:r>
              <a:rPr lang="en-US" sz="1100" b="1" dirty="0"/>
              <a:t>Builder, </a:t>
            </a:r>
          </a:p>
          <a:p>
            <a:pPr marL="342900" indent="-342900">
              <a:buFont typeface="+mj-lt"/>
              <a:buAutoNum type="arabicPeriod"/>
            </a:pPr>
            <a:r>
              <a:rPr lang="en-US" sz="1100" b="1" dirty="0"/>
              <a:t>Factories</a:t>
            </a:r>
          </a:p>
          <a:p>
            <a:pPr marL="342900" indent="-342900">
              <a:buFont typeface="+mj-lt"/>
              <a:buAutoNum type="arabicPeriod"/>
            </a:pPr>
            <a:r>
              <a:rPr lang="en-US" sz="1100" b="1" dirty="0"/>
              <a:t>Prototype</a:t>
            </a:r>
          </a:p>
          <a:p>
            <a:pPr marL="342900" indent="-342900">
              <a:buFont typeface="+mj-lt"/>
              <a:buAutoNum type="arabicPeriod"/>
            </a:pPr>
            <a:r>
              <a:rPr lang="en-US" sz="1100" b="1" dirty="0"/>
              <a:t>Singleton</a:t>
            </a:r>
          </a:p>
          <a:p>
            <a:pPr marL="342900" indent="-342900">
              <a:buFont typeface="+mj-lt"/>
              <a:buAutoNum type="arabicPeriod"/>
            </a:pPr>
            <a:r>
              <a:rPr lang="en-US" sz="1100" b="1" dirty="0"/>
              <a:t>Command</a:t>
            </a:r>
          </a:p>
          <a:p>
            <a:pPr marL="342900" indent="-342900">
              <a:buFont typeface="+mj-lt"/>
              <a:buAutoNum type="arabicPeriod"/>
            </a:pPr>
            <a:r>
              <a:rPr lang="en-US" sz="1100" b="1" dirty="0"/>
              <a:t>Interceptor</a:t>
            </a:r>
          </a:p>
          <a:p>
            <a:pPr marL="342900" indent="-342900">
              <a:buFont typeface="+mj-lt"/>
              <a:buAutoNum type="arabicPeriod"/>
            </a:pPr>
            <a:r>
              <a:rPr lang="en-US" sz="1100" b="1" dirty="0"/>
              <a:t>Observer</a:t>
            </a:r>
          </a:p>
          <a:p>
            <a:pPr marL="342900" indent="-342900">
              <a:buFont typeface="+mj-lt"/>
              <a:buAutoNum type="arabicPeriod"/>
            </a:pPr>
            <a:r>
              <a:rPr lang="en-US" sz="1100" b="1" dirty="0"/>
              <a:t>Interceptor,</a:t>
            </a:r>
          </a:p>
          <a:p>
            <a:pPr marL="342900" indent="-342900">
              <a:buFont typeface="+mj-lt"/>
              <a:buAutoNum type="arabicPeriod"/>
            </a:pPr>
            <a:r>
              <a:rPr lang="en-US" sz="1100" b="1" dirty="0"/>
              <a:t>Iterator,</a:t>
            </a:r>
          </a:p>
          <a:p>
            <a:pPr marL="342900" indent="-342900">
              <a:buFont typeface="+mj-lt"/>
              <a:buAutoNum type="arabicPeriod"/>
            </a:pPr>
            <a:r>
              <a:rPr lang="en-US" sz="1100" b="1" dirty="0"/>
              <a:t>Mediator,</a:t>
            </a:r>
          </a:p>
          <a:p>
            <a:pPr marL="342900" indent="-342900">
              <a:buFont typeface="+mj-lt"/>
              <a:buAutoNum type="arabicPeriod"/>
            </a:pPr>
            <a:r>
              <a:rPr lang="en-US" sz="1100" b="1" dirty="0"/>
              <a:t>Memento,</a:t>
            </a:r>
          </a:p>
          <a:p>
            <a:pPr marL="342900" indent="-342900">
              <a:buFont typeface="+mj-lt"/>
              <a:buAutoNum type="arabicPeriod"/>
            </a:pPr>
            <a:r>
              <a:rPr lang="en-US" sz="1100" b="1" dirty="0"/>
              <a:t>Observer,</a:t>
            </a:r>
          </a:p>
          <a:p>
            <a:pPr marL="342900" indent="-342900">
              <a:buFont typeface="+mj-lt"/>
              <a:buAutoNum type="arabicPeriod"/>
            </a:pPr>
            <a:r>
              <a:rPr lang="en-US" sz="1100" b="1" dirty="0"/>
              <a:t>Visitor,</a:t>
            </a:r>
          </a:p>
          <a:p>
            <a:pPr marL="342900" indent="-342900">
              <a:buFont typeface="+mj-lt"/>
              <a:buAutoNum type="arabicPeriod"/>
            </a:pPr>
            <a:r>
              <a:rPr lang="en-US" sz="1100" b="1" dirty="0"/>
              <a:t>Template Method,</a:t>
            </a:r>
          </a:p>
          <a:p>
            <a:pPr marL="342900" indent="-342900">
              <a:buFont typeface="+mj-lt"/>
              <a:buAutoNum type="arabicPeriod"/>
            </a:pPr>
            <a:r>
              <a:rPr lang="en-US" sz="1100" b="1" dirty="0"/>
              <a:t>Null Object, </a:t>
            </a:r>
          </a:p>
          <a:p>
            <a:pPr marL="342900" indent="-342900">
              <a:buFont typeface="+mj-lt"/>
              <a:buAutoNum type="arabicPeriod"/>
            </a:pPr>
            <a:r>
              <a:rPr lang="en-US" sz="1100" b="1" dirty="0"/>
              <a:t>State, </a:t>
            </a:r>
          </a:p>
          <a:p>
            <a:pPr marL="342900" indent="-342900">
              <a:buFont typeface="+mj-lt"/>
              <a:buAutoNum type="arabicPeriod"/>
            </a:pPr>
            <a:r>
              <a:rPr lang="en-US" sz="1100" b="1" dirty="0" err="1"/>
              <a:t>Stratergy</a:t>
            </a:r>
            <a:endParaRPr lang="en-US" sz="1100" b="1" dirty="0"/>
          </a:p>
          <a:p>
            <a:pPr marL="342900" indent="-342900">
              <a:buFont typeface="+mj-lt"/>
              <a:buAutoNum type="arabicPeriod"/>
            </a:pPr>
            <a:r>
              <a:rPr lang="en-US" sz="1100" b="1" dirty="0"/>
              <a:t>Chain Of Responsibility,Facade,Flyweight</a:t>
            </a:r>
            <a:r>
              <a:rPr lang="en-US" sz="1100" dirty="0"/>
              <a:t>,Proxy,Adapter,Bridge,Composite,Decorator</a:t>
            </a:r>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575236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575236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a:t>
            </a:fld>
            <a:endParaRPr lang="en-US" b="1" dirty="0">
              <a:solidFill>
                <a:schemeClr val="bg1"/>
              </a:solidFill>
            </a:endParaRPr>
          </a:p>
        </p:txBody>
      </p:sp>
    </p:spTree>
    <p:extLst>
      <p:ext uri="{BB962C8B-B14F-4D97-AF65-F5344CB8AC3E}">
        <p14:creationId xmlns:p14="http://schemas.microsoft.com/office/powerpoint/2010/main" val="3159085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Factory Design Pattern</a:t>
            </a:r>
          </a:p>
        </p:txBody>
      </p:sp>
      <p:sp>
        <p:nvSpPr>
          <p:cNvPr id="3" name="Text Placeholder 3"/>
          <p:cNvSpPr txBox="1">
            <a:spLocks/>
          </p:cNvSpPr>
          <p:nvPr/>
        </p:nvSpPr>
        <p:spPr>
          <a:xfrm>
            <a:off x="696686" y="1508760"/>
            <a:ext cx="9666514" cy="289157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p:cNvSpPr/>
          <p:nvPr/>
        </p:nvSpPr>
        <p:spPr>
          <a:xfrm>
            <a:off x="693420" y="1386840"/>
            <a:ext cx="8755380" cy="1815882"/>
          </a:xfrm>
          <a:prstGeom prst="rect">
            <a:avLst/>
          </a:prstGeom>
        </p:spPr>
        <p:txBody>
          <a:bodyPr wrap="square">
            <a:spAutoFit/>
          </a:bodyPr>
          <a:lstStyle/>
          <a:p>
            <a:r>
              <a:rPr lang="en-IN" sz="1600" b="1" dirty="0"/>
              <a:t>Applications</a:t>
            </a:r>
          </a:p>
          <a:p>
            <a:pPr marL="228600" indent="-228600">
              <a:buAutoNum type="arabicPeriod"/>
            </a:pPr>
            <a:endParaRPr lang="en-IN" sz="1600" dirty="0"/>
          </a:p>
          <a:p>
            <a:pPr marL="228600" indent="-228600">
              <a:buAutoNum type="arabicPeriod"/>
            </a:pPr>
            <a:r>
              <a:rPr lang="en-IN" sz="1600" dirty="0"/>
              <a:t>Use the Factory Method when you </a:t>
            </a:r>
            <a:r>
              <a:rPr lang="en-IN" sz="1600" b="1" dirty="0"/>
              <a:t>don’t know beforehand the exact types </a:t>
            </a:r>
            <a:r>
              <a:rPr lang="en-IN" sz="1600" dirty="0"/>
              <a:t>and dependencies of the objects your code should work with.</a:t>
            </a:r>
          </a:p>
          <a:p>
            <a:pPr marL="228600" indent="-228600">
              <a:buAutoNum type="arabicPeriod"/>
            </a:pPr>
            <a:endParaRPr lang="en-IN" sz="1600" dirty="0"/>
          </a:p>
          <a:p>
            <a:pPr marL="228600" indent="-228600">
              <a:buAutoNum type="arabicPeriod"/>
            </a:pPr>
            <a:r>
              <a:rPr lang="en-IN" sz="1600" dirty="0"/>
              <a:t>Use the Factory Method when you want to </a:t>
            </a:r>
            <a:r>
              <a:rPr lang="en-IN" sz="1600" dirty="0">
                <a:solidFill>
                  <a:srgbClr val="FF0000"/>
                </a:solidFill>
              </a:rPr>
              <a:t>save system resources  </a:t>
            </a:r>
            <a:r>
              <a:rPr lang="en-IN" sz="1600" dirty="0"/>
              <a:t>by reusing existing objects instead of rebuilding them each time.</a:t>
            </a:r>
          </a:p>
        </p:txBody>
      </p:sp>
      <p:sp>
        <p:nvSpPr>
          <p:cNvPr id="18" name="TextBox 17"/>
          <p:cNvSpPr txBox="1"/>
          <p:nvPr/>
        </p:nvSpPr>
        <p:spPr>
          <a:xfrm>
            <a:off x="91440" y="6614160"/>
            <a:ext cx="4969630" cy="261610"/>
          </a:xfrm>
          <a:prstGeom prst="rect">
            <a:avLst/>
          </a:prstGeom>
          <a:noFill/>
        </p:spPr>
        <p:txBody>
          <a:bodyPr wrap="square" rtlCol="0">
            <a:spAutoFit/>
          </a:bodyPr>
          <a:lstStyle/>
          <a:p>
            <a:r>
              <a:rPr lang="en-IN" sz="1100" dirty="0">
                <a:hlinkClick r:id="rId2"/>
              </a:rPr>
              <a:t>https://examples.javacodegeeks.com/factory-pattern-java-example/</a:t>
            </a:r>
            <a:endParaRPr lang="en-IN" sz="1100" dirty="0"/>
          </a:p>
        </p:txBody>
      </p:sp>
      <p:graphicFrame>
        <p:nvGraphicFramePr>
          <p:cNvPr id="11" name="Table 10"/>
          <p:cNvGraphicFramePr>
            <a:graphicFrameLocks noGrp="1"/>
          </p:cNvGraphicFramePr>
          <p:nvPr>
            <p:extLst>
              <p:ext uri="{D42A27DB-BD31-4B8C-83A1-F6EECF244321}">
                <p14:modId xmlns:p14="http://schemas.microsoft.com/office/powerpoint/2010/main" val="3074130314"/>
              </p:ext>
            </p:extLst>
          </p:nvPr>
        </p:nvGraphicFramePr>
        <p:xfrm>
          <a:off x="1488558" y="3429000"/>
          <a:ext cx="8569842" cy="2446290"/>
        </p:xfrm>
        <a:graphic>
          <a:graphicData uri="http://schemas.openxmlformats.org/drawingml/2006/table">
            <a:tbl>
              <a:tblPr/>
              <a:tblGrid>
                <a:gridCol w="4210076">
                  <a:extLst>
                    <a:ext uri="{9D8B030D-6E8A-4147-A177-3AD203B41FA5}">
                      <a16:colId xmlns:a16="http://schemas.microsoft.com/office/drawing/2014/main" val="20000"/>
                    </a:ext>
                  </a:extLst>
                </a:gridCol>
                <a:gridCol w="4359766">
                  <a:extLst>
                    <a:ext uri="{9D8B030D-6E8A-4147-A177-3AD203B41FA5}">
                      <a16:colId xmlns:a16="http://schemas.microsoft.com/office/drawing/2014/main" val="20001"/>
                    </a:ext>
                  </a:extLst>
                </a:gridCol>
              </a:tblGrid>
              <a:tr h="203152">
                <a:tc>
                  <a:txBody>
                    <a:bodyPr/>
                    <a:lstStyle/>
                    <a:p>
                      <a:pPr algn="l" fontAlgn="b"/>
                      <a:r>
                        <a:rPr lang="en-IN" sz="1100" b="1" i="0" u="none" strike="noStrike">
                          <a:solidFill>
                            <a:srgbClr val="006100"/>
                          </a:solidFill>
                          <a:latin typeface="Calibri"/>
                        </a:rPr>
                        <a:t>Pros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IN" sz="1100" b="1" i="0" u="none" strike="noStrike">
                          <a:solidFill>
                            <a:srgbClr val="006100"/>
                          </a:solidFill>
                          <a:latin typeface="Calibri"/>
                        </a:rPr>
                        <a:t>Cons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0"/>
                  </a:ext>
                </a:extLst>
              </a:tr>
              <a:tr h="1015761">
                <a:tc>
                  <a:txBody>
                    <a:bodyPr/>
                    <a:lstStyle/>
                    <a:p>
                      <a:pPr algn="l" fontAlgn="t"/>
                      <a:r>
                        <a:rPr lang="en-IN" sz="1100" b="0" i="0" u="none" strike="noStrike" dirty="0">
                          <a:solidFill>
                            <a:srgbClr val="000000"/>
                          </a:solidFill>
                          <a:latin typeface="Calibri"/>
                        </a:rPr>
                        <a:t>You avoid tight coupling between the creator and the concrete products.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t"/>
                      <a:r>
                        <a:rPr lang="en-IN" sz="1100" b="0" i="0" u="none" strike="noStrike" dirty="0">
                          <a:solidFill>
                            <a:srgbClr val="000000"/>
                          </a:solidFill>
                          <a:latin typeface="Calibri"/>
                        </a:rPr>
                        <a:t> The code may become more complicated since you need to introduce a lot of new subclasses to implement the pattern. The best case scenario is when you’re introducing the pattern into an existing hierarchy of creator classes.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9456">
                <a:tc>
                  <a:txBody>
                    <a:bodyPr/>
                    <a:lstStyle/>
                    <a:p>
                      <a:pPr algn="l" fontAlgn="t"/>
                      <a:r>
                        <a:rPr lang="en-IN" sz="1100" b="0" i="0" u="none" strike="noStrike" dirty="0">
                          <a:solidFill>
                            <a:srgbClr val="000000"/>
                          </a:solidFill>
                          <a:latin typeface="Calibri"/>
                        </a:rPr>
                        <a:t> </a:t>
                      </a:r>
                      <a:r>
                        <a:rPr lang="en-IN" sz="1100" b="0" i="0" u="none" strike="noStrike" dirty="0">
                          <a:solidFill>
                            <a:srgbClr val="FF0000"/>
                          </a:solidFill>
                          <a:latin typeface="Calibri"/>
                        </a:rPr>
                        <a:t>Single Responsibility Principle. </a:t>
                      </a:r>
                      <a:r>
                        <a:rPr lang="en-IN" sz="1100" b="0" i="0" u="none" strike="noStrike" dirty="0">
                          <a:solidFill>
                            <a:srgbClr val="000000"/>
                          </a:solidFill>
                          <a:latin typeface="Calibri"/>
                        </a:rPr>
                        <a:t>You can move the product creation code into one place in the program, making the code easier to support.</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2"/>
                  </a:ext>
                </a:extLst>
              </a:tr>
              <a:tr h="617921">
                <a:tc>
                  <a:txBody>
                    <a:bodyPr/>
                    <a:lstStyle/>
                    <a:p>
                      <a:pPr algn="l" fontAlgn="b"/>
                      <a:r>
                        <a:rPr lang="en-IN" sz="1100" b="0" i="0" u="none" strike="noStrike" dirty="0">
                          <a:solidFill>
                            <a:srgbClr val="000000"/>
                          </a:solidFill>
                          <a:latin typeface="Calibri"/>
                        </a:rPr>
                        <a:t> Open/Closed Principle. You can introduce new types of products into the program without breaking existing client code.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9280806" cy="4154984"/>
          </a:xfrm>
          <a:prstGeom prst="rect">
            <a:avLst/>
          </a:prstGeom>
          <a:solidFill>
            <a:schemeClr val="accent6">
              <a:lumMod val="20000"/>
              <a:lumOff val="80000"/>
            </a:schemeClr>
          </a:solidFill>
        </p:spPr>
        <p:txBody>
          <a:bodyPr wrap="square">
            <a:spAutoFit/>
          </a:bodyPr>
          <a:lstStyle/>
          <a:p>
            <a:r>
              <a:rPr lang="en-IN" sz="1200" dirty="0"/>
              <a:t>Lets you construct </a:t>
            </a:r>
            <a:r>
              <a:rPr lang="en-IN" sz="1200" dirty="0">
                <a:solidFill>
                  <a:srgbClr val="FF0000"/>
                </a:solidFill>
              </a:rPr>
              <a:t>complex objects step by step</a:t>
            </a:r>
            <a:r>
              <a:rPr lang="en-IN" sz="1200" dirty="0"/>
              <a:t>.</a:t>
            </a:r>
          </a:p>
          <a:p>
            <a:r>
              <a:rPr lang="en-IN" sz="1200" dirty="0"/>
              <a:t> The pattern allows you to </a:t>
            </a:r>
            <a:r>
              <a:rPr lang="en-IN" sz="1200" dirty="0">
                <a:solidFill>
                  <a:srgbClr val="FF0000"/>
                </a:solidFill>
              </a:rPr>
              <a:t>produce different types and representations of an object </a:t>
            </a:r>
            <a:r>
              <a:rPr lang="en-IN" sz="1200" dirty="0"/>
              <a:t>using the same construction code.</a:t>
            </a:r>
          </a:p>
          <a:p>
            <a:endParaRPr lang="en-IN" sz="1200" dirty="0"/>
          </a:p>
          <a:p>
            <a:endParaRPr lang="en-IN" sz="1200" dirty="0"/>
          </a:p>
          <a:p>
            <a:r>
              <a:rPr lang="en-IN" sz="1200" b="1" dirty="0"/>
              <a:t>Need:</a:t>
            </a:r>
          </a:p>
          <a:p>
            <a:pPr fontAlgn="base"/>
            <a:r>
              <a:rPr lang="en-IN" sz="1200" dirty="0"/>
              <a:t> Each of the different steps in the construction process can be declared as methods of a common interface to be implemented by different concrete builders.</a:t>
            </a:r>
          </a:p>
          <a:p>
            <a:pPr fontAlgn="base"/>
            <a:endParaRPr lang="en-IN" sz="1200" dirty="0"/>
          </a:p>
          <a:p>
            <a:pPr fontAlgn="base"/>
            <a:r>
              <a:rPr lang="en-IN" sz="1200" dirty="0"/>
              <a:t>A client object can create an instance of a concrete builder </a:t>
            </a:r>
            <a:r>
              <a:rPr lang="en-IN" sz="1200" b="1" dirty="0"/>
              <a:t>(</a:t>
            </a:r>
            <a:r>
              <a:rPr lang="en-IN" sz="1200" b="1" dirty="0" err="1"/>
              <a:t>SedanCarBuilder</a:t>
            </a:r>
            <a:r>
              <a:rPr lang="en-IN" sz="1200" b="1" dirty="0"/>
              <a:t>) </a:t>
            </a:r>
            <a:r>
              <a:rPr lang="en-IN" sz="1200" dirty="0"/>
              <a:t>and invoke the set of methods required to construct different parts of the final object</a:t>
            </a:r>
            <a:r>
              <a:rPr lang="en-IN" sz="1200" dirty="0">
                <a:solidFill>
                  <a:srgbClr val="FF0000"/>
                </a:solidFill>
              </a:rPr>
              <a:t>. This approach requires every client object to be aware of the construction logic (specification of Sedan) . </a:t>
            </a:r>
            <a:r>
              <a:rPr lang="en-IN" sz="1200" dirty="0"/>
              <a:t>Whenever the construction logic undergoes a change, all client objects need to be modified accordingly.</a:t>
            </a:r>
          </a:p>
          <a:p>
            <a:pPr fontAlgn="base"/>
            <a:r>
              <a:rPr lang="en-IN" sz="1200" dirty="0"/>
              <a:t>The Builder pattern introduces another level of separation that addresses this problem. Instead of having client objects invoke different builder methods directly, the Builder pattern suggests using a dedicated object referred to as a Director, which is responsible for invoking different builder methods required for the construction of the final object. Different client objects can make use of the Director object to create the required object. Once the object is constructed, the client object can directly request from the builder the fully constructed object. To facilitate this process, a new method </a:t>
            </a:r>
            <a:r>
              <a:rPr lang="en-IN" sz="1200" dirty="0" err="1"/>
              <a:t>getObject</a:t>
            </a:r>
            <a:r>
              <a:rPr lang="en-IN" sz="1200" dirty="0"/>
              <a:t> can be declared in the common Builder interface to be implemented by different concrete builders.</a:t>
            </a:r>
          </a:p>
          <a:p>
            <a:endParaRPr lang="en-IN" sz="1200" b="1" dirty="0"/>
          </a:p>
          <a:p>
            <a:br>
              <a:rPr lang="en-IN" dirty="0"/>
            </a:br>
            <a:endParaRPr lang="en-IN" b="1" dirty="0"/>
          </a:p>
        </p:txBody>
      </p:sp>
      <p:pic>
        <p:nvPicPr>
          <p:cNvPr id="6" name="Picture 4"/>
          <p:cNvPicPr>
            <a:picLocks noChangeAspect="1" noChangeArrowheads="1"/>
          </p:cNvPicPr>
          <p:nvPr/>
        </p:nvPicPr>
        <p:blipFill>
          <a:blip r:embed="rId2"/>
          <a:srcRect/>
          <a:stretch>
            <a:fillRect/>
          </a:stretch>
        </p:blipFill>
        <p:spPr bwMode="auto">
          <a:xfrm>
            <a:off x="9429877" y="99060"/>
            <a:ext cx="2762123" cy="182118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A22382FC-25DF-0BDB-CFBE-6DCC304E4F6C}"/>
              </a:ext>
            </a:extLst>
          </p:cNvPr>
          <p:cNvSpPr txBox="1"/>
          <p:nvPr/>
        </p:nvSpPr>
        <p:spPr>
          <a:xfrm>
            <a:off x="16459200" y="1943100"/>
            <a:ext cx="184731" cy="369332"/>
          </a:xfrm>
          <a:prstGeom prst="rect">
            <a:avLst/>
          </a:prstGeom>
          <a:solidFill>
            <a:schemeClr val="tx2">
              <a:lumMod val="20000"/>
              <a:lumOff val="80000"/>
            </a:schemeClr>
          </a:solidFill>
        </p:spPr>
        <p:txBody>
          <a:bodyPr wrap="none" rtlCol="0">
            <a:spAutoFit/>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9014460" cy="2677656"/>
          </a:xfrm>
          <a:prstGeom prst="rect">
            <a:avLst/>
          </a:prstGeom>
        </p:spPr>
        <p:txBody>
          <a:bodyPr wrap="square">
            <a:spAutoFit/>
          </a:bodyPr>
          <a:lstStyle/>
          <a:p>
            <a:pPr fontAlgn="base"/>
            <a:r>
              <a:rPr lang="en-IN" b="1" dirty="0">
                <a:solidFill>
                  <a:srgbClr val="FF0000"/>
                </a:solidFill>
              </a:rPr>
              <a:t>Problem:</a:t>
            </a:r>
          </a:p>
          <a:p>
            <a:r>
              <a:rPr lang="en-IN" sz="1100" dirty="0"/>
              <a:t>Imagine a complex object that requires laborious, step-by-step initialization of many fields and nested objects. Such initialization code is usually buried inside a monstrous constructor with lots of parameters. Or even worse: scattered all over the client code.</a:t>
            </a:r>
          </a:p>
          <a:p>
            <a:endParaRPr lang="en-IN" sz="1100" dirty="0"/>
          </a:p>
          <a:p>
            <a:r>
              <a:rPr lang="en-IN" sz="1100" b="1" dirty="0"/>
              <a:t>For example:</a:t>
            </a:r>
            <a:r>
              <a:rPr lang="en-IN" sz="1100" dirty="0"/>
              <a:t> let’s think about how </a:t>
            </a:r>
            <a:r>
              <a:rPr lang="en-IN" sz="1100" dirty="0">
                <a:solidFill>
                  <a:srgbClr val="FF0000"/>
                </a:solidFill>
              </a:rPr>
              <a:t>to create a House object</a:t>
            </a:r>
            <a:r>
              <a:rPr lang="en-IN" sz="1100" dirty="0"/>
              <a:t>. To build a simple house, you need </a:t>
            </a:r>
            <a:r>
              <a:rPr lang="en-IN" sz="1100" dirty="0">
                <a:solidFill>
                  <a:srgbClr val="FF0000"/>
                </a:solidFill>
              </a:rPr>
              <a:t>to construct four walls and a floor</a:t>
            </a:r>
            <a:r>
              <a:rPr lang="en-IN" sz="1100" dirty="0"/>
              <a:t>, install a door, fit a pair of windows, and build a roof. But what if you want a bigger, brighter house, with a backyard and other goodies (like a heating system, plumbing, and electrical wiring)?</a:t>
            </a:r>
          </a:p>
          <a:p>
            <a:r>
              <a:rPr lang="en-IN" sz="1100" dirty="0"/>
              <a:t>The simplest solution is to extend the base House class and create a set of subclasses to cover all combinations of the parameters. But eventually you’ll end up with a considerable number of subclasses. Any new parameter, such as the porch style, will require growing this hierarchy even more.</a:t>
            </a:r>
          </a:p>
          <a:p>
            <a:r>
              <a:rPr lang="en-IN" sz="1100" dirty="0"/>
              <a:t>There’s another approach that doesn’t involve breeding subclasses. You can create a giant constructor right in the base House class with all possible parameters that control the house object. While this approach indeed eliminates the need for subclasses, it creates another problem.</a:t>
            </a:r>
            <a:endParaRPr lang="en-IN" dirty="0"/>
          </a:p>
          <a:p>
            <a:endParaRPr lang="en-IN" b="1" dirty="0"/>
          </a:p>
        </p:txBody>
      </p:sp>
      <p:pic>
        <p:nvPicPr>
          <p:cNvPr id="6" name="Picture 4"/>
          <p:cNvPicPr>
            <a:picLocks noChangeAspect="1" noChangeArrowheads="1"/>
          </p:cNvPicPr>
          <p:nvPr/>
        </p:nvPicPr>
        <p:blipFill>
          <a:blip r:embed="rId2"/>
          <a:srcRect/>
          <a:stretch>
            <a:fillRect/>
          </a:stretch>
        </p:blipFill>
        <p:spPr bwMode="auto">
          <a:xfrm>
            <a:off x="9555480" y="1569720"/>
            <a:ext cx="2308860" cy="1522325"/>
          </a:xfrm>
          <a:prstGeom prst="rect">
            <a:avLst/>
          </a:prstGeom>
          <a:ln>
            <a:noFill/>
          </a:ln>
          <a:effectLst>
            <a:outerShdw blurRad="190500" algn="tl" rotWithShape="0">
              <a:srgbClr val="000000">
                <a:alpha val="70000"/>
              </a:srgbClr>
            </a:outerShdw>
          </a:effectLst>
        </p:spPr>
      </p:pic>
      <p:pic>
        <p:nvPicPr>
          <p:cNvPr id="7" name="Picture 3"/>
          <p:cNvPicPr>
            <a:picLocks noChangeAspect="1" noChangeArrowheads="1"/>
          </p:cNvPicPr>
          <p:nvPr/>
        </p:nvPicPr>
        <p:blipFill>
          <a:blip r:embed="rId3"/>
          <a:srcRect/>
          <a:stretch>
            <a:fillRect/>
          </a:stretch>
        </p:blipFill>
        <p:spPr bwMode="auto">
          <a:xfrm>
            <a:off x="3055620" y="3394323"/>
            <a:ext cx="4625340" cy="273996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8785860" cy="3093154"/>
          </a:xfrm>
          <a:prstGeom prst="rect">
            <a:avLst/>
          </a:prstGeom>
        </p:spPr>
        <p:txBody>
          <a:bodyPr wrap="square">
            <a:spAutoFit/>
          </a:bodyPr>
          <a:lstStyle/>
          <a:p>
            <a:pPr fontAlgn="base"/>
            <a:r>
              <a:rPr lang="en-IN" u="sng" dirty="0"/>
              <a:t>Builder    (</a:t>
            </a:r>
            <a:r>
              <a:rPr lang="en-IN" u="sng" dirty="0" err="1"/>
              <a:t>CarBuilder</a:t>
            </a:r>
            <a:r>
              <a:rPr lang="en-IN" u="sng" dirty="0"/>
              <a:t>)</a:t>
            </a:r>
            <a:endParaRPr lang="en-IN" dirty="0"/>
          </a:p>
          <a:p>
            <a:pPr fontAlgn="base">
              <a:buFont typeface="Arial" pitchFamily="34" charset="0"/>
              <a:buChar char="•"/>
            </a:pPr>
            <a:r>
              <a:rPr lang="en-IN" sz="1050" dirty="0"/>
              <a:t>Specifies an abstract interface for creating parts of a Product object</a:t>
            </a:r>
            <a:r>
              <a:rPr lang="en-IN" dirty="0"/>
              <a:t>.</a:t>
            </a:r>
          </a:p>
          <a:p>
            <a:pPr fontAlgn="base"/>
            <a:r>
              <a:rPr lang="en-IN" u="sng" dirty="0" err="1"/>
              <a:t>ConcreteBuilder</a:t>
            </a:r>
            <a:r>
              <a:rPr lang="en-IN" u="sng" dirty="0"/>
              <a:t>  (</a:t>
            </a:r>
            <a:r>
              <a:rPr lang="en-IN" u="sng" dirty="0" err="1"/>
              <a:t>SedanBuilder</a:t>
            </a:r>
            <a:r>
              <a:rPr lang="en-IN" u="sng" dirty="0"/>
              <a:t>, </a:t>
            </a:r>
            <a:r>
              <a:rPr lang="en-IN" u="sng" dirty="0" err="1"/>
              <a:t>SportsCarBuilder</a:t>
            </a:r>
            <a:r>
              <a:rPr lang="en-IN" u="sng" dirty="0"/>
              <a:t>)</a:t>
            </a:r>
            <a:endParaRPr lang="en-IN" dirty="0"/>
          </a:p>
          <a:p>
            <a:pPr fontAlgn="base">
              <a:buFont typeface="Arial" pitchFamily="34" charset="0"/>
              <a:buChar char="•"/>
            </a:pPr>
            <a:r>
              <a:rPr lang="en-IN" sz="1050" dirty="0"/>
              <a:t>Constructs and assembles parts of the product by implementing the Builder interface.</a:t>
            </a:r>
          </a:p>
          <a:p>
            <a:pPr fontAlgn="base">
              <a:buFont typeface="Arial" pitchFamily="34" charset="0"/>
              <a:buChar char="•"/>
            </a:pPr>
            <a:r>
              <a:rPr lang="en-IN" sz="1050" dirty="0"/>
              <a:t>Defines and keeps track of the representation it creates.</a:t>
            </a:r>
          </a:p>
          <a:p>
            <a:pPr fontAlgn="base">
              <a:buFont typeface="Arial" pitchFamily="34" charset="0"/>
              <a:buChar char="•"/>
            </a:pPr>
            <a:r>
              <a:rPr lang="en-IN" sz="1050" dirty="0"/>
              <a:t>Provides an interface for retrieving the product.</a:t>
            </a:r>
          </a:p>
          <a:p>
            <a:pPr fontAlgn="base"/>
            <a:r>
              <a:rPr lang="en-IN" u="sng" dirty="0"/>
              <a:t>Director		(</a:t>
            </a:r>
            <a:r>
              <a:rPr lang="en-IN" u="sng" dirty="0" err="1"/>
              <a:t>CarDirector</a:t>
            </a:r>
            <a:r>
              <a:rPr lang="en-IN" u="sng" dirty="0"/>
              <a:t>)</a:t>
            </a:r>
            <a:endParaRPr lang="en-IN" dirty="0"/>
          </a:p>
          <a:p>
            <a:pPr fontAlgn="base">
              <a:buFont typeface="Arial" pitchFamily="34" charset="0"/>
              <a:buChar char="•"/>
            </a:pPr>
            <a:r>
              <a:rPr lang="en-IN" sz="1200" dirty="0"/>
              <a:t>Constructs an object using the Builder interface.</a:t>
            </a:r>
          </a:p>
          <a:p>
            <a:pPr fontAlgn="base"/>
            <a:endParaRPr lang="en-IN" sz="1200" dirty="0"/>
          </a:p>
          <a:p>
            <a:pPr fontAlgn="base"/>
            <a:r>
              <a:rPr lang="en-IN" u="sng" dirty="0"/>
              <a:t>Product</a:t>
            </a:r>
            <a:endParaRPr lang="en-IN" dirty="0"/>
          </a:p>
          <a:p>
            <a:pPr fontAlgn="base">
              <a:buFont typeface="Arial" pitchFamily="34" charset="0"/>
              <a:buChar char="•"/>
            </a:pPr>
            <a:r>
              <a:rPr lang="en-IN" sz="1050" dirty="0"/>
              <a:t>Represents the complex object under construction. </a:t>
            </a:r>
            <a:r>
              <a:rPr lang="en-IN" sz="1050" dirty="0" err="1"/>
              <a:t>ConcreteBuilder</a:t>
            </a:r>
            <a:r>
              <a:rPr lang="en-IN" sz="1050" dirty="0"/>
              <a:t> builds the product’s internal representation and defines the process by which it’s assembled.</a:t>
            </a:r>
          </a:p>
          <a:p>
            <a:pPr fontAlgn="base">
              <a:buFont typeface="Arial" pitchFamily="34" charset="0"/>
              <a:buChar char="•"/>
            </a:pPr>
            <a:r>
              <a:rPr lang="en-IN" sz="1050" dirty="0"/>
              <a:t>Includes classes that define the constituent parts, including interfaces for assembling the parts into the final result.</a:t>
            </a:r>
          </a:p>
          <a:p>
            <a:endParaRPr lang="en-IN" b="1" dirty="0"/>
          </a:p>
        </p:txBody>
      </p:sp>
      <p:pic>
        <p:nvPicPr>
          <p:cNvPr id="6" name="Picture 4"/>
          <p:cNvPicPr>
            <a:picLocks noChangeAspect="1" noChangeArrowheads="1"/>
          </p:cNvPicPr>
          <p:nvPr/>
        </p:nvPicPr>
        <p:blipFill>
          <a:blip r:embed="rId2"/>
          <a:srcRect/>
          <a:stretch>
            <a:fillRect/>
          </a:stretch>
        </p:blipFill>
        <p:spPr bwMode="auto">
          <a:xfrm>
            <a:off x="9429877" y="99060"/>
            <a:ext cx="2762123" cy="1821180"/>
          </a:xfrm>
          <a:prstGeom prst="rect">
            <a:avLst/>
          </a:prstGeom>
          <a:ln>
            <a:noFill/>
          </a:ln>
          <a:effectLst>
            <a:outerShdw blurRad="190500" algn="tl" rotWithShape="0">
              <a:srgbClr val="000000">
                <a:alpha val="70000"/>
              </a:srgbClr>
            </a:outerShdw>
          </a:effectLst>
        </p:spPr>
      </p:pic>
      <p:pic>
        <p:nvPicPr>
          <p:cNvPr id="44034" name="Picture 2"/>
          <p:cNvPicPr>
            <a:picLocks noChangeAspect="1" noChangeArrowheads="1"/>
          </p:cNvPicPr>
          <p:nvPr/>
        </p:nvPicPr>
        <p:blipFill>
          <a:blip r:embed="rId3"/>
          <a:srcRect/>
          <a:stretch>
            <a:fillRect/>
          </a:stretch>
        </p:blipFill>
        <p:spPr bwMode="auto">
          <a:xfrm>
            <a:off x="419100" y="4050030"/>
            <a:ext cx="3878580" cy="17907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5036820" y="3798272"/>
            <a:ext cx="5128260" cy="251521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20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20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20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20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2000"/>
                                        <p:tgtEl>
                                          <p:spTgt spid="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2000"/>
                                        <p:tgtEl>
                                          <p:spTgt spid="5">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2000"/>
                                        <p:tgtEl>
                                          <p:spTgt spid="5">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20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Structural 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p:txBody>
          <a:bodyPr/>
          <a:lstStyle/>
          <a:p>
            <a:r>
              <a:rPr lang="en-US" dirty="0"/>
              <a:t>Object Relational Mapping</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1641-E843-4FFB-1567-6E4D71AA3D2A}"/>
              </a:ext>
            </a:extLst>
          </p:cNvPr>
          <p:cNvSpPr>
            <a:spLocks noGrp="1"/>
          </p:cNvSpPr>
          <p:nvPr>
            <p:ph type="title"/>
          </p:nvPr>
        </p:nvSpPr>
        <p:spPr>
          <a:xfrm>
            <a:off x="696686" y="82606"/>
            <a:ext cx="9666514" cy="746846"/>
          </a:xfrm>
        </p:spPr>
        <p:txBody>
          <a:bodyPr/>
          <a:lstStyle/>
          <a:p>
            <a:r>
              <a:rPr lang="en-US" dirty="0"/>
              <a:t>Prototype Design Pattern</a:t>
            </a:r>
          </a:p>
        </p:txBody>
      </p:sp>
      <p:sp>
        <p:nvSpPr>
          <p:cNvPr id="4" name="Text Placeholder 3">
            <a:extLst>
              <a:ext uri="{FF2B5EF4-FFF2-40B4-BE49-F238E27FC236}">
                <a16:creationId xmlns:a16="http://schemas.microsoft.com/office/drawing/2014/main" id="{C468B2D3-3137-14DF-6015-0DA44457EAFA}"/>
              </a:ext>
            </a:extLst>
          </p:cNvPr>
          <p:cNvSpPr>
            <a:spLocks noGrp="1"/>
          </p:cNvSpPr>
          <p:nvPr>
            <p:ph type="body" idx="1"/>
          </p:nvPr>
        </p:nvSpPr>
        <p:spPr>
          <a:xfrm>
            <a:off x="585789" y="935647"/>
            <a:ext cx="11401424" cy="5912388"/>
          </a:xfrm>
        </p:spPr>
        <p:txBody>
          <a:bodyPr/>
          <a:lstStyle/>
          <a:p>
            <a:r>
              <a:rPr lang="en-CA" b="1" i="0" dirty="0">
                <a:solidFill>
                  <a:srgbClr val="444444"/>
                </a:solidFill>
                <a:effectLst/>
                <a:latin typeface="PT Sans" panose="020B0503020203020204" pitchFamily="34" charset="77"/>
              </a:rPr>
              <a:t>Prototype</a:t>
            </a:r>
            <a:r>
              <a:rPr lang="en-CA" b="0" i="0" dirty="0">
                <a:solidFill>
                  <a:srgbClr val="444444"/>
                </a:solidFill>
                <a:effectLst/>
                <a:latin typeface="PT Sans" panose="020B0503020203020204" pitchFamily="34" charset="77"/>
              </a:rPr>
              <a:t> is a creational design pattern that lets you </a:t>
            </a:r>
            <a:r>
              <a:rPr lang="en-CA" b="1" i="0" dirty="0">
                <a:solidFill>
                  <a:srgbClr val="444444"/>
                </a:solidFill>
                <a:effectLst/>
                <a:latin typeface="PT Sans" panose="020B0503020203020204" pitchFamily="34" charset="77"/>
              </a:rPr>
              <a:t>copy existing objects without making your code </a:t>
            </a:r>
            <a:r>
              <a:rPr lang="en-CA" b="0" i="0" dirty="0">
                <a:solidFill>
                  <a:srgbClr val="444444"/>
                </a:solidFill>
                <a:effectLst/>
                <a:latin typeface="PT Sans" panose="020B0503020203020204" pitchFamily="34" charset="77"/>
              </a:rPr>
              <a:t>dependent on their classes.</a:t>
            </a:r>
          </a:p>
          <a:p>
            <a:endParaRPr lang="en-CA" dirty="0">
              <a:solidFill>
                <a:srgbClr val="444444"/>
              </a:solidFill>
              <a:latin typeface="PT Sans" panose="020B0503020203020204" pitchFamily="34" charset="77"/>
            </a:endParaRPr>
          </a:p>
          <a:p>
            <a:r>
              <a:rPr lang="en-CA" b="0" i="0" dirty="0">
                <a:solidFill>
                  <a:srgbClr val="273239"/>
                </a:solidFill>
                <a:effectLst/>
                <a:latin typeface="urw-din"/>
              </a:rPr>
              <a:t>Prototype allows us to hide the complexity of making new instances from the client. The concept is to copy an existing object rather than creating a new instance from scratch, something that may include costly operations. </a:t>
            </a:r>
          </a:p>
          <a:p>
            <a:r>
              <a:rPr lang="en-CA" b="0" i="0" dirty="0">
                <a:solidFill>
                  <a:srgbClr val="273239"/>
                </a:solidFill>
                <a:effectLst/>
                <a:latin typeface="urw-din"/>
              </a:rPr>
              <a:t>The existing object acts as a prototype and contains the state of the object. The newly copied object may change same properties only if required. This approach saves costly resources and time, especially when object creation is a heavy process.</a:t>
            </a:r>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US" dirty="0"/>
          </a:p>
        </p:txBody>
      </p:sp>
    </p:spTree>
    <p:extLst>
      <p:ext uri="{BB962C8B-B14F-4D97-AF65-F5344CB8AC3E}">
        <p14:creationId xmlns:p14="http://schemas.microsoft.com/office/powerpoint/2010/main" val="424355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97FB-4E20-029D-3137-EF7CA25D54C4}"/>
              </a:ext>
            </a:extLst>
          </p:cNvPr>
          <p:cNvSpPr>
            <a:spLocks noGrp="1"/>
          </p:cNvSpPr>
          <p:nvPr>
            <p:ph type="title"/>
          </p:nvPr>
        </p:nvSpPr>
        <p:spPr>
          <a:xfrm>
            <a:off x="696686" y="168334"/>
            <a:ext cx="9666514" cy="746846"/>
          </a:xfrm>
        </p:spPr>
        <p:txBody>
          <a:bodyPr/>
          <a:lstStyle/>
          <a:p>
            <a:r>
              <a:rPr lang="en-US" dirty="0"/>
              <a:t>Advantages</a:t>
            </a:r>
          </a:p>
        </p:txBody>
      </p:sp>
      <p:sp>
        <p:nvSpPr>
          <p:cNvPr id="3" name="Text Placeholder 2">
            <a:extLst>
              <a:ext uri="{FF2B5EF4-FFF2-40B4-BE49-F238E27FC236}">
                <a16:creationId xmlns:a16="http://schemas.microsoft.com/office/drawing/2014/main" id="{A16333A8-DB25-6A11-67B3-E0CCFF41F2D8}"/>
              </a:ext>
            </a:extLst>
          </p:cNvPr>
          <p:cNvSpPr>
            <a:spLocks noGrp="1"/>
          </p:cNvSpPr>
          <p:nvPr>
            <p:ph type="body" idx="1"/>
          </p:nvPr>
        </p:nvSpPr>
        <p:spPr>
          <a:xfrm>
            <a:off x="696685" y="1021375"/>
            <a:ext cx="11243677" cy="5177406"/>
          </a:xfrm>
        </p:spPr>
        <p:txBody>
          <a:bodyPr/>
          <a:lstStyle/>
          <a:p>
            <a:br>
              <a:rPr lang="en-CA" b="1" dirty="0">
                <a:effectLst/>
              </a:rPr>
            </a:br>
            <a:r>
              <a:rPr lang="en-CA" b="1" dirty="0">
                <a:effectLst/>
              </a:rPr>
              <a:t>Adding and removing products at run-time –</a:t>
            </a:r>
            <a:r>
              <a:rPr lang="en-CA" dirty="0"/>
              <a:t> Prototypes let you incorporate a new concrete product class into a system simply by registering a prototypical instance with the client. That’s a bit more flexible than other creational patterns, because a client can install and remove prototypes at run-time.</a:t>
            </a:r>
          </a:p>
          <a:p>
            <a:br>
              <a:rPr lang="en-CA" dirty="0"/>
            </a:br>
            <a:r>
              <a:rPr lang="en-CA" dirty="0"/>
              <a:t> </a:t>
            </a:r>
            <a:r>
              <a:rPr lang="en-CA" b="1" dirty="0">
                <a:effectLst/>
              </a:rPr>
              <a:t>Specifying new objects by varying values – </a:t>
            </a:r>
            <a:r>
              <a:rPr lang="en-CA" dirty="0"/>
              <a:t>Highly dynamic systems let you define new behavior through object composition by specifying values for an object’s variables and not by defining new classes. </a:t>
            </a:r>
          </a:p>
          <a:p>
            <a:br>
              <a:rPr lang="en-CA" dirty="0"/>
            </a:br>
            <a:r>
              <a:rPr lang="en-CA" dirty="0"/>
              <a:t> </a:t>
            </a:r>
            <a:r>
              <a:rPr lang="en-CA" b="1" dirty="0">
                <a:effectLst/>
              </a:rPr>
              <a:t>Specifying new objects by varying structure – </a:t>
            </a:r>
            <a:r>
              <a:rPr lang="en-CA" dirty="0"/>
              <a:t>Many applications build objects from parts and subparts. For convenience, such applications often let you instantiate complex, user-defined structures to use a specific subcircuit again and again. </a:t>
            </a:r>
          </a:p>
          <a:p>
            <a:br>
              <a:rPr lang="en-CA" dirty="0"/>
            </a:br>
            <a:r>
              <a:rPr lang="en-CA" dirty="0"/>
              <a:t> </a:t>
            </a:r>
            <a:r>
              <a:rPr lang="en-CA" b="1" dirty="0">
                <a:effectLst/>
              </a:rPr>
              <a:t>Reduced subclassing – </a:t>
            </a:r>
            <a:r>
              <a:rPr lang="en-CA" dirty="0"/>
              <a:t>Factory Method often produces a hierarchy of Creator classes that parallels the product class hierarchy. The Prototype pattern lets you clone a prototype instead of asking a factory method to make a new object. Hence you don’t need a Creator class hierarchy at all. </a:t>
            </a:r>
            <a:endParaRPr lang="en-US" dirty="0"/>
          </a:p>
        </p:txBody>
      </p:sp>
    </p:spTree>
    <p:extLst>
      <p:ext uri="{BB962C8B-B14F-4D97-AF65-F5344CB8AC3E}">
        <p14:creationId xmlns:p14="http://schemas.microsoft.com/office/powerpoint/2010/main" val="369773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97FB-4E20-029D-3137-EF7CA25D54C4}"/>
              </a:ext>
            </a:extLst>
          </p:cNvPr>
          <p:cNvSpPr>
            <a:spLocks noGrp="1"/>
          </p:cNvSpPr>
          <p:nvPr>
            <p:ph type="title"/>
          </p:nvPr>
        </p:nvSpPr>
        <p:spPr>
          <a:xfrm>
            <a:off x="696686" y="168339"/>
            <a:ext cx="9666514" cy="746846"/>
          </a:xfrm>
        </p:spPr>
        <p:txBody>
          <a:bodyPr/>
          <a:lstStyle/>
          <a:p>
            <a:r>
              <a:rPr lang="en-US" dirty="0"/>
              <a:t>Disadvantages</a:t>
            </a:r>
          </a:p>
        </p:txBody>
      </p:sp>
      <p:sp>
        <p:nvSpPr>
          <p:cNvPr id="3" name="Text Placeholder 2">
            <a:extLst>
              <a:ext uri="{FF2B5EF4-FFF2-40B4-BE49-F238E27FC236}">
                <a16:creationId xmlns:a16="http://schemas.microsoft.com/office/drawing/2014/main" id="{A16333A8-DB25-6A11-67B3-E0CCFF41F2D8}"/>
              </a:ext>
            </a:extLst>
          </p:cNvPr>
          <p:cNvSpPr>
            <a:spLocks noGrp="1"/>
          </p:cNvSpPr>
          <p:nvPr>
            <p:ph type="body" idx="1"/>
          </p:nvPr>
        </p:nvSpPr>
        <p:spPr>
          <a:xfrm>
            <a:off x="696686" y="1021379"/>
            <a:ext cx="10904764" cy="2950551"/>
          </a:xfrm>
        </p:spPr>
        <p:txBody>
          <a:bodyPr/>
          <a:lstStyle/>
          <a:p>
            <a:pPr algn="l" fontAlgn="base">
              <a:buFont typeface="Arial" panose="020B0604020202020204" pitchFamily="34" charset="0"/>
              <a:buChar char="•"/>
            </a:pPr>
            <a:r>
              <a:rPr lang="en-CA" sz="2000" b="1" i="0" dirty="0">
                <a:solidFill>
                  <a:srgbClr val="273239"/>
                </a:solidFill>
                <a:effectLst/>
                <a:latin typeface="urw-din"/>
              </a:rPr>
              <a:t>Overkill for a project </a:t>
            </a:r>
            <a:r>
              <a:rPr lang="en-CA" sz="2000" b="0" i="0" dirty="0">
                <a:solidFill>
                  <a:srgbClr val="273239"/>
                </a:solidFill>
                <a:effectLst/>
                <a:latin typeface="urw-din"/>
              </a:rPr>
              <a:t>that uses very few objects and/or does not have an underlying emphasis on the extension of prototype chains. </a:t>
            </a:r>
            <a:br>
              <a:rPr lang="en-CA" sz="2000" b="0" i="0" dirty="0">
                <a:solidFill>
                  <a:srgbClr val="273239"/>
                </a:solidFill>
                <a:effectLst/>
                <a:latin typeface="urw-din"/>
              </a:rPr>
            </a:br>
            <a:r>
              <a:rPr lang="en-CA" sz="2000" b="0" i="0" dirty="0">
                <a:solidFill>
                  <a:srgbClr val="273239"/>
                </a:solidFill>
                <a:effectLst/>
                <a:latin typeface="urw-din"/>
              </a:rPr>
              <a:t> </a:t>
            </a:r>
          </a:p>
          <a:p>
            <a:pPr algn="l" fontAlgn="base">
              <a:buFont typeface="Arial" panose="020B0604020202020204" pitchFamily="34" charset="0"/>
              <a:buChar char="•"/>
            </a:pPr>
            <a:r>
              <a:rPr lang="en-CA" sz="2000" b="0" i="0" dirty="0">
                <a:solidFill>
                  <a:srgbClr val="273239"/>
                </a:solidFill>
                <a:effectLst/>
                <a:latin typeface="urw-din"/>
              </a:rPr>
              <a:t>It also </a:t>
            </a:r>
            <a:r>
              <a:rPr lang="en-CA" sz="2000" b="1" i="0" dirty="0">
                <a:solidFill>
                  <a:srgbClr val="273239"/>
                </a:solidFill>
                <a:effectLst/>
                <a:latin typeface="urw-din"/>
              </a:rPr>
              <a:t>hides concrete product classes </a:t>
            </a:r>
            <a:r>
              <a:rPr lang="en-CA" sz="2000" b="0" i="0" dirty="0">
                <a:solidFill>
                  <a:srgbClr val="273239"/>
                </a:solidFill>
                <a:effectLst/>
                <a:latin typeface="urw-din"/>
              </a:rPr>
              <a:t>from the client.</a:t>
            </a:r>
          </a:p>
          <a:p>
            <a:pPr algn="l" fontAlgn="base">
              <a:buFont typeface="Arial" panose="020B0604020202020204" pitchFamily="34" charset="0"/>
              <a:buChar char="•"/>
            </a:pPr>
            <a:endParaRPr lang="en-CA" sz="2000" b="0" i="0" dirty="0">
              <a:solidFill>
                <a:srgbClr val="273239"/>
              </a:solidFill>
              <a:effectLst/>
              <a:latin typeface="urw-din"/>
            </a:endParaRPr>
          </a:p>
          <a:p>
            <a:pPr algn="l" fontAlgn="base">
              <a:buFont typeface="Arial" panose="020B0604020202020204" pitchFamily="34" charset="0"/>
              <a:buChar char="•"/>
            </a:pPr>
            <a:r>
              <a:rPr lang="en-CA" sz="2000" b="0" i="0" dirty="0">
                <a:solidFill>
                  <a:srgbClr val="273239"/>
                </a:solidFill>
                <a:effectLst/>
                <a:latin typeface="urw-din"/>
              </a:rPr>
              <a:t>Each subclass of Prototype must implement the clone() operation which may be difficult, when the classes under consideration already exist. Also implementing clone() can be difficult when their internals include objects that don’t support copying or have circular references.</a:t>
            </a:r>
          </a:p>
          <a:p>
            <a:endParaRPr lang="en-US" dirty="0"/>
          </a:p>
        </p:txBody>
      </p:sp>
    </p:spTree>
    <p:extLst>
      <p:ext uri="{BB962C8B-B14F-4D97-AF65-F5344CB8AC3E}">
        <p14:creationId xmlns:p14="http://schemas.microsoft.com/office/powerpoint/2010/main" val="3620321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B0C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Facade</a:t>
            </a:r>
          </a:p>
        </p:txBody>
      </p:sp>
      <p:sp>
        <p:nvSpPr>
          <p:cNvPr id="3" name="TextBox 2"/>
          <p:cNvSpPr txBox="1"/>
          <p:nvPr/>
        </p:nvSpPr>
        <p:spPr>
          <a:xfrm>
            <a:off x="472441" y="1501140"/>
            <a:ext cx="8385810" cy="5324535"/>
          </a:xfrm>
          <a:prstGeom prst="rect">
            <a:avLst/>
          </a:prstGeom>
          <a:noFill/>
        </p:spPr>
        <p:txBody>
          <a:bodyPr wrap="square" rtlCol="0">
            <a:spAutoFit/>
          </a:bodyPr>
          <a:lstStyle/>
          <a:p>
            <a:r>
              <a:rPr lang="en-IN" sz="2000" b="1" dirty="0"/>
              <a:t>Facade</a:t>
            </a:r>
            <a:r>
              <a:rPr lang="en-IN" sz="2000" dirty="0"/>
              <a:t> is a structural design pattern that provides a simplified interface to a library, a framework, or any other complex set of classes. Facade pattern </a:t>
            </a:r>
            <a:r>
              <a:rPr lang="en-IN" sz="2000" dirty="0">
                <a:solidFill>
                  <a:srgbClr val="FF0000"/>
                </a:solidFill>
              </a:rPr>
              <a:t>hides the complexities of the system </a:t>
            </a:r>
            <a:r>
              <a:rPr lang="en-IN" sz="2000" dirty="0"/>
              <a:t>and provides an interface to the client using which the client can access the system. This type of design pattern comes under structural pattern as this pattern adds an interface to existing system to hide its complexities.</a:t>
            </a:r>
          </a:p>
          <a:p>
            <a:r>
              <a:rPr lang="en-IN" sz="2000" dirty="0">
                <a:solidFill>
                  <a:srgbClr val="FF0000"/>
                </a:solidFill>
              </a:rPr>
              <a:t>This pattern involves a single class which provides simplified methods required by client and delegates calls to methods of existing system classes.</a:t>
            </a:r>
          </a:p>
          <a:p>
            <a:pPr fontAlgn="base"/>
            <a:endParaRPr lang="en-IN" sz="2000" dirty="0"/>
          </a:p>
          <a:p>
            <a:pPr fontAlgn="base"/>
            <a:endParaRPr lang="en-IN" sz="2000" dirty="0"/>
          </a:p>
          <a:p>
            <a:pPr fontAlgn="base"/>
            <a:r>
              <a:rPr lang="en-IN" sz="2000" dirty="0" err="1"/>
              <a:t>Eg</a:t>
            </a:r>
            <a:r>
              <a:rPr lang="en-IN" sz="2000" dirty="0"/>
              <a:t>: </a:t>
            </a:r>
            <a:r>
              <a:rPr lang="en-CA" sz="2000" b="0" i="0" dirty="0">
                <a:solidFill>
                  <a:srgbClr val="444444"/>
                </a:solidFill>
                <a:effectLst/>
                <a:latin typeface="PT Sans" panose="020B0503020203020204" pitchFamily="34" charset="77"/>
              </a:rPr>
              <a:t>For instance, an app that uploads short funny videos with cats to social media could potentially use a professional video conversion library. However, all that it really needs is a class with the single method </a:t>
            </a:r>
            <a:r>
              <a:rPr lang="en-CA" sz="2000" dirty="0"/>
              <a:t>encode(filename, format)</a:t>
            </a:r>
            <a:r>
              <a:rPr lang="en-CA" sz="2000" b="0" i="0" dirty="0">
                <a:solidFill>
                  <a:srgbClr val="444444"/>
                </a:solidFill>
                <a:effectLst/>
                <a:latin typeface="PT Sans" panose="020B0503020203020204" pitchFamily="34" charset="77"/>
              </a:rPr>
              <a:t>. After creating such a class and connecting it with the video conversion library, you’ll have your first facade.</a:t>
            </a:r>
            <a:endParaRPr lang="en-IN" sz="2000" dirty="0"/>
          </a:p>
        </p:txBody>
      </p:sp>
      <p:pic>
        <p:nvPicPr>
          <p:cNvPr id="2050" name="Picture 2"/>
          <p:cNvPicPr>
            <a:picLocks noChangeAspect="1" noChangeArrowheads="1"/>
          </p:cNvPicPr>
          <p:nvPr/>
        </p:nvPicPr>
        <p:blipFill>
          <a:blip r:embed="rId2"/>
          <a:srcRect/>
          <a:stretch>
            <a:fillRect/>
          </a:stretch>
        </p:blipFill>
        <p:spPr bwMode="auto">
          <a:xfrm>
            <a:off x="9228525" y="3429000"/>
            <a:ext cx="2649150" cy="1409700"/>
          </a:xfrm>
          <a:prstGeom prst="rect">
            <a:avLst/>
          </a:prstGeom>
          <a:ln>
            <a:no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3"/>
          <a:srcRect/>
          <a:stretch>
            <a:fillRect/>
          </a:stretch>
        </p:blipFill>
        <p:spPr bwMode="auto">
          <a:xfrm>
            <a:off x="7112953" y="-42922"/>
            <a:ext cx="5079047" cy="140970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9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C4-D4A9-F1E3-5F0C-60A064685F38}"/>
              </a:ext>
            </a:extLst>
          </p:cNvPr>
          <p:cNvSpPr>
            <a:spLocks noGrp="1"/>
          </p:cNvSpPr>
          <p:nvPr>
            <p:ph type="title"/>
          </p:nvPr>
        </p:nvSpPr>
        <p:spPr>
          <a:xfrm>
            <a:off x="696686" y="25463"/>
            <a:ext cx="9666514" cy="746846"/>
          </a:xfrm>
        </p:spPr>
        <p:txBody>
          <a:bodyPr/>
          <a:lstStyle/>
          <a:p>
            <a:r>
              <a:rPr lang="en-US" dirty="0"/>
              <a:t>Proxy Design Pattern</a:t>
            </a:r>
          </a:p>
        </p:txBody>
      </p:sp>
      <p:sp>
        <p:nvSpPr>
          <p:cNvPr id="4" name="Text Placeholder 3">
            <a:extLst>
              <a:ext uri="{FF2B5EF4-FFF2-40B4-BE49-F238E27FC236}">
                <a16:creationId xmlns:a16="http://schemas.microsoft.com/office/drawing/2014/main" id="{BDF33CFA-6F1C-C08B-45BA-7A0C8A0D79BE}"/>
              </a:ext>
            </a:extLst>
          </p:cNvPr>
          <p:cNvSpPr>
            <a:spLocks noGrp="1"/>
          </p:cNvSpPr>
          <p:nvPr>
            <p:ph type="body" idx="1"/>
          </p:nvPr>
        </p:nvSpPr>
        <p:spPr>
          <a:xfrm>
            <a:off x="696686" y="878504"/>
            <a:ext cx="9666514" cy="2542234"/>
          </a:xfrm>
        </p:spPr>
        <p:txBody>
          <a:bodyPr/>
          <a:lstStyle/>
          <a:p>
            <a:r>
              <a:rPr lang="en-CA" b="1" i="0" dirty="0">
                <a:solidFill>
                  <a:srgbClr val="444444"/>
                </a:solidFill>
                <a:effectLst/>
                <a:latin typeface="PT Sans" panose="020B0503020203020204" pitchFamily="34" charset="77"/>
              </a:rPr>
              <a:t>Proxy</a:t>
            </a:r>
            <a:r>
              <a:rPr lang="en-CA" b="0" i="0" dirty="0">
                <a:solidFill>
                  <a:srgbClr val="444444"/>
                </a:solidFill>
                <a:effectLst/>
                <a:latin typeface="PT Sans" panose="020B0503020203020204" pitchFamily="34" charset="77"/>
              </a:rPr>
              <a:t> is a structural design pattern that lets you provide a substitute or placeholder for another object. </a:t>
            </a:r>
          </a:p>
          <a:p>
            <a:endParaRPr lang="en-CA" dirty="0">
              <a:solidFill>
                <a:srgbClr val="444444"/>
              </a:solidFill>
              <a:latin typeface="PT Sans" panose="020B0503020203020204" pitchFamily="34" charset="77"/>
            </a:endParaRPr>
          </a:p>
          <a:p>
            <a:r>
              <a:rPr lang="en-CA" b="1" dirty="0">
                <a:solidFill>
                  <a:srgbClr val="444444"/>
                </a:solidFill>
                <a:latin typeface="PT Sans" panose="020B0503020203020204" pitchFamily="34" charset="77"/>
              </a:rPr>
              <a:t>Real World Example:</a:t>
            </a:r>
          </a:p>
          <a:p>
            <a:r>
              <a:rPr lang="en-CA" b="0" i="0" dirty="0">
                <a:solidFill>
                  <a:srgbClr val="444444"/>
                </a:solidFill>
                <a:effectLst/>
                <a:latin typeface="PT Sans" panose="020B0503020203020204" pitchFamily="34" charset="77"/>
              </a:rPr>
              <a:t>A credit card is a proxy for a bank account, which is a proxy for a bundle of cash. </a:t>
            </a:r>
          </a:p>
          <a:p>
            <a:r>
              <a:rPr lang="en-CA" b="0" i="0" dirty="0">
                <a:solidFill>
                  <a:srgbClr val="444444"/>
                </a:solidFill>
                <a:effectLst/>
                <a:latin typeface="PT Sans" panose="020B0503020203020204" pitchFamily="34" charset="77"/>
              </a:rPr>
              <a:t>Both implement the same interface: they can be used for making a payment.</a:t>
            </a:r>
          </a:p>
          <a:p>
            <a:r>
              <a:rPr lang="en-CA" b="0" i="0" dirty="0">
                <a:solidFill>
                  <a:srgbClr val="444444"/>
                </a:solidFill>
                <a:effectLst/>
                <a:latin typeface="PT Sans" panose="020B0503020203020204" pitchFamily="34" charset="77"/>
              </a:rPr>
              <a:t> A consumer feels great because there’s no need to carry loads of cash around. </a:t>
            </a:r>
          </a:p>
          <a:p>
            <a:r>
              <a:rPr lang="en-CA" b="0" i="0" dirty="0">
                <a:solidFill>
                  <a:srgbClr val="444444"/>
                </a:solidFill>
                <a:effectLst/>
                <a:latin typeface="PT Sans" panose="020B0503020203020204" pitchFamily="34" charset="77"/>
              </a:rPr>
              <a:t>A shop owner is also happy since the income from a transaction gets added electronically to the shop’s bank account without the risk of losing the deposit or getting robbed on the way to the bank.</a:t>
            </a:r>
            <a:endParaRPr lang="en-US" dirty="0"/>
          </a:p>
        </p:txBody>
      </p:sp>
      <p:pic>
        <p:nvPicPr>
          <p:cNvPr id="5" name="Picture 4">
            <a:extLst>
              <a:ext uri="{FF2B5EF4-FFF2-40B4-BE49-F238E27FC236}">
                <a16:creationId xmlns:a16="http://schemas.microsoft.com/office/drawing/2014/main" id="{E98EE1FE-DBC6-2BC9-D0A5-86B8A3CAE76A}"/>
              </a:ext>
            </a:extLst>
          </p:cNvPr>
          <p:cNvPicPr>
            <a:picLocks noChangeAspect="1"/>
          </p:cNvPicPr>
          <p:nvPr/>
        </p:nvPicPr>
        <p:blipFill>
          <a:blip r:embed="rId2"/>
          <a:stretch>
            <a:fillRect/>
          </a:stretch>
        </p:blipFill>
        <p:spPr>
          <a:xfrm>
            <a:off x="1985963" y="3871913"/>
            <a:ext cx="7430180" cy="2687044"/>
          </a:xfrm>
          <a:prstGeom prst="rect">
            <a:avLst/>
          </a:prstGeom>
        </p:spPr>
      </p:pic>
    </p:spTree>
    <p:extLst>
      <p:ext uri="{BB962C8B-B14F-4D97-AF65-F5344CB8AC3E}">
        <p14:creationId xmlns:p14="http://schemas.microsoft.com/office/powerpoint/2010/main" val="217728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IN" dirty="0"/>
              <a:t>SOLID Principle</a:t>
            </a:r>
          </a:p>
        </p:txBody>
      </p:sp>
      <p:sp>
        <p:nvSpPr>
          <p:cNvPr id="4" name="Text Placeholder 3"/>
          <p:cNvSpPr>
            <a:spLocks noGrp="1"/>
          </p:cNvSpPr>
          <p:nvPr>
            <p:ph type="body" idx="1"/>
          </p:nvPr>
        </p:nvSpPr>
        <p:spPr>
          <a:xfrm>
            <a:off x="696686" y="2464424"/>
            <a:ext cx="9666514" cy="4769511"/>
          </a:xfrm>
        </p:spPr>
        <p:txBody>
          <a:bodyPr/>
          <a:lstStyle/>
          <a:p>
            <a:endParaRPr lang="en-IN" dirty="0"/>
          </a:p>
          <a:p>
            <a:pPr>
              <a:buFont typeface="Arial" pitchFamily="34" charset="0"/>
              <a:buChar char="•"/>
            </a:pPr>
            <a:r>
              <a:rPr lang="en-IN" dirty="0"/>
              <a:t> </a:t>
            </a:r>
            <a:r>
              <a:rPr lang="en-IN" b="1" dirty="0">
                <a:solidFill>
                  <a:schemeClr val="accent4">
                    <a:lumMod val="75000"/>
                  </a:schemeClr>
                </a:solidFill>
              </a:rPr>
              <a:t>S  </a:t>
            </a:r>
            <a:r>
              <a:rPr lang="en-IN" dirty="0"/>
              <a:t>- SRP- Single Responsibility Principle</a:t>
            </a:r>
          </a:p>
          <a:p>
            <a:pPr>
              <a:buFont typeface="Arial" pitchFamily="34" charset="0"/>
              <a:buChar char="•"/>
            </a:pPr>
            <a:r>
              <a:rPr lang="en-IN" dirty="0"/>
              <a:t> </a:t>
            </a:r>
            <a:r>
              <a:rPr lang="en-IN" b="1" dirty="0">
                <a:solidFill>
                  <a:schemeClr val="accent4">
                    <a:lumMod val="75000"/>
                  </a:schemeClr>
                </a:solidFill>
              </a:rPr>
              <a:t>O </a:t>
            </a:r>
            <a:r>
              <a:rPr lang="en-IN" dirty="0"/>
              <a:t> - OP – Open Closed Principal</a:t>
            </a:r>
          </a:p>
          <a:p>
            <a:pPr>
              <a:buFont typeface="Arial" pitchFamily="34" charset="0"/>
              <a:buChar char="•"/>
            </a:pPr>
            <a:r>
              <a:rPr lang="en-IN" dirty="0"/>
              <a:t> </a:t>
            </a:r>
            <a:r>
              <a:rPr lang="en-IN" b="1" dirty="0">
                <a:solidFill>
                  <a:schemeClr val="accent4">
                    <a:lumMod val="75000"/>
                  </a:schemeClr>
                </a:solidFill>
              </a:rPr>
              <a:t>L </a:t>
            </a:r>
            <a:r>
              <a:rPr lang="en-IN" dirty="0"/>
              <a:t>  - LSP – </a:t>
            </a:r>
            <a:r>
              <a:rPr lang="en-IN" dirty="0" err="1"/>
              <a:t>Liskov</a:t>
            </a:r>
            <a:r>
              <a:rPr lang="en-IN" dirty="0"/>
              <a:t> Substitution Principle</a:t>
            </a:r>
          </a:p>
          <a:p>
            <a:pPr>
              <a:buFont typeface="Arial" pitchFamily="34" charset="0"/>
              <a:buChar char="•"/>
            </a:pPr>
            <a:r>
              <a:rPr lang="en-IN" dirty="0"/>
              <a:t> </a:t>
            </a:r>
            <a:r>
              <a:rPr lang="en-IN" b="1" dirty="0">
                <a:solidFill>
                  <a:schemeClr val="accent4">
                    <a:lumMod val="75000"/>
                  </a:schemeClr>
                </a:solidFill>
              </a:rPr>
              <a:t>I</a:t>
            </a:r>
            <a:r>
              <a:rPr lang="en-IN" dirty="0"/>
              <a:t> - ISP – Interface Segregation Principle</a:t>
            </a:r>
          </a:p>
          <a:p>
            <a:pPr>
              <a:buFont typeface="Arial" pitchFamily="34" charset="0"/>
              <a:buChar char="•"/>
            </a:pPr>
            <a:r>
              <a:rPr lang="en-IN" b="1" dirty="0">
                <a:solidFill>
                  <a:schemeClr val="accent4">
                    <a:lumMod val="75000"/>
                  </a:schemeClr>
                </a:solidFill>
              </a:rPr>
              <a:t> D </a:t>
            </a:r>
            <a:r>
              <a:rPr lang="en-IN" dirty="0"/>
              <a:t>- DIP – Dependency Inversion Principle</a:t>
            </a:r>
          </a:p>
          <a:p>
            <a:endParaRPr lang="en-IN" dirty="0"/>
          </a:p>
          <a:p>
            <a:endParaRPr lang="en-IN" dirty="0"/>
          </a:p>
        </p:txBody>
      </p:sp>
      <p:pic>
        <p:nvPicPr>
          <p:cNvPr id="5" name="Picture Placeholder 10" descr="Divider slide accent image">
            <a:extLst>
              <a:ext uri="{FF2B5EF4-FFF2-40B4-BE49-F238E27FC236}">
                <a16:creationId xmlns:a16="http://schemas.microsoft.com/office/drawing/2014/main" id="{E8D5AD70-28A1-4A01-AE97-1F4CBFF499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3992" y="457263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AC7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Decorator Design Pattern</a:t>
            </a:r>
          </a:p>
        </p:txBody>
      </p:sp>
      <p:pic>
        <p:nvPicPr>
          <p:cNvPr id="9218" name="Picture 2"/>
          <p:cNvPicPr>
            <a:picLocks noChangeAspect="1" noChangeArrowheads="1"/>
          </p:cNvPicPr>
          <p:nvPr/>
        </p:nvPicPr>
        <p:blipFill>
          <a:blip r:embed="rId2"/>
          <a:srcRect/>
          <a:stretch>
            <a:fillRect/>
          </a:stretch>
        </p:blipFill>
        <p:spPr bwMode="auto">
          <a:xfrm>
            <a:off x="246220" y="1112520"/>
            <a:ext cx="2112487" cy="960120"/>
          </a:xfrm>
          <a:prstGeom prst="rect">
            <a:avLst/>
          </a:prstGeom>
          <a:ln>
            <a:noFill/>
          </a:ln>
          <a:effectLst>
            <a:outerShdw blurRad="190500" algn="tl" rotWithShape="0">
              <a:srgbClr val="000000">
                <a:alpha val="70000"/>
              </a:srgbClr>
            </a:outerShdw>
          </a:effectLst>
        </p:spPr>
      </p:pic>
      <p:sp>
        <p:nvSpPr>
          <p:cNvPr id="5" name="TextBox 4"/>
          <p:cNvSpPr txBox="1"/>
          <p:nvPr/>
        </p:nvSpPr>
        <p:spPr>
          <a:xfrm>
            <a:off x="3143242" y="1259204"/>
            <a:ext cx="8533707" cy="1323439"/>
          </a:xfrm>
          <a:prstGeom prst="rect">
            <a:avLst/>
          </a:prstGeom>
          <a:noFill/>
        </p:spPr>
        <p:txBody>
          <a:bodyPr wrap="square" rtlCol="0">
            <a:spAutoFit/>
          </a:bodyPr>
          <a:lstStyle/>
          <a:p>
            <a:r>
              <a:rPr lang="en-IN" sz="1600" dirty="0"/>
              <a:t>The </a:t>
            </a:r>
            <a:r>
              <a:rPr lang="en-IN" sz="1600" dirty="0">
                <a:solidFill>
                  <a:srgbClr val="FF0000"/>
                </a:solidFill>
              </a:rPr>
              <a:t>intent</a:t>
            </a:r>
            <a:r>
              <a:rPr lang="en-IN" sz="1600" dirty="0"/>
              <a:t> of the Decorator Design Pattern is to </a:t>
            </a:r>
            <a:r>
              <a:rPr lang="en-IN" sz="1600" dirty="0">
                <a:solidFill>
                  <a:srgbClr val="FF0000"/>
                </a:solidFill>
              </a:rPr>
              <a:t>attach additional responsibilities </a:t>
            </a:r>
            <a:r>
              <a:rPr lang="en-IN" sz="1600" dirty="0"/>
              <a:t>to an object dynamically.</a:t>
            </a:r>
          </a:p>
          <a:p>
            <a:r>
              <a:rPr lang="en-IN" sz="1600" dirty="0"/>
              <a:t> Decorators provide a flexible alternative to sub-classing for extending functionality.</a:t>
            </a:r>
          </a:p>
          <a:p>
            <a:endParaRPr lang="en-IN" sz="1600" dirty="0"/>
          </a:p>
          <a:p>
            <a:endParaRPr lang="en-IN" sz="1600" dirty="0"/>
          </a:p>
        </p:txBody>
      </p:sp>
      <p:sp>
        <p:nvSpPr>
          <p:cNvPr id="6" name="TextBox 5"/>
          <p:cNvSpPr txBox="1"/>
          <p:nvPr/>
        </p:nvSpPr>
        <p:spPr>
          <a:xfrm>
            <a:off x="-28580" y="2394580"/>
            <a:ext cx="12209014" cy="2031325"/>
          </a:xfrm>
          <a:prstGeom prst="rect">
            <a:avLst/>
          </a:prstGeom>
          <a:noFill/>
        </p:spPr>
        <p:txBody>
          <a:bodyPr wrap="square" rtlCol="0">
            <a:spAutoFit/>
          </a:bodyPr>
          <a:lstStyle/>
          <a:p>
            <a:endParaRPr lang="en-IN" sz="1400" dirty="0"/>
          </a:p>
          <a:p>
            <a:pPr>
              <a:buFont typeface="Arial" pitchFamily="34" charset="0"/>
              <a:buChar char="•"/>
            </a:pPr>
            <a:r>
              <a:rPr lang="en-IN" sz="1400" dirty="0"/>
              <a:t>Extending a class is the first thing that comes to mind when you need to alter an object’s behaviour. However, inheritance has several serious caveats that you need to be aware of.</a:t>
            </a:r>
          </a:p>
          <a:p>
            <a:pPr>
              <a:buFont typeface="Arial" pitchFamily="34" charset="0"/>
              <a:buChar char="•"/>
            </a:pPr>
            <a:endParaRPr lang="en-IN" sz="1400" dirty="0"/>
          </a:p>
          <a:p>
            <a:r>
              <a:rPr lang="en-IN" sz="1400" b="1" dirty="0"/>
              <a:t>Inheritance is static.</a:t>
            </a:r>
            <a:r>
              <a:rPr lang="en-IN" sz="1400" dirty="0"/>
              <a:t> You </a:t>
            </a:r>
            <a:r>
              <a:rPr lang="en-IN" sz="1400" b="1" dirty="0"/>
              <a:t>can’t alter the </a:t>
            </a:r>
            <a:r>
              <a:rPr lang="en-IN" sz="1400" b="1" dirty="0" err="1"/>
              <a:t>behavior</a:t>
            </a:r>
            <a:r>
              <a:rPr lang="en-IN" sz="1400" b="1" dirty="0"/>
              <a:t> </a:t>
            </a:r>
            <a:r>
              <a:rPr lang="en-IN" sz="1400" dirty="0"/>
              <a:t>of an existing object at runtime. You can only replace the whole object with another one that’s created from a different subclass.</a:t>
            </a:r>
          </a:p>
          <a:p>
            <a:r>
              <a:rPr lang="en-IN" sz="1400" b="1" dirty="0"/>
              <a:t>Subclasses</a:t>
            </a:r>
            <a:r>
              <a:rPr lang="en-IN" sz="1400" dirty="0"/>
              <a:t> can have just one parent class. In most languages, inheritance doesn’t let a class inherit behaviours of multiple classes at the same time.</a:t>
            </a:r>
          </a:p>
          <a:p>
            <a:endParaRPr lang="en-IN" sz="1400" dirty="0"/>
          </a:p>
        </p:txBody>
      </p:sp>
      <p:sp>
        <p:nvSpPr>
          <p:cNvPr id="7" name="TextBox 6"/>
          <p:cNvSpPr txBox="1"/>
          <p:nvPr/>
        </p:nvSpPr>
        <p:spPr>
          <a:xfrm>
            <a:off x="85714" y="4727262"/>
            <a:ext cx="12069686" cy="2031325"/>
          </a:xfrm>
          <a:prstGeom prst="rect">
            <a:avLst/>
          </a:prstGeom>
          <a:noFill/>
        </p:spPr>
        <p:txBody>
          <a:bodyPr wrap="square" rtlCol="0">
            <a:spAutoFit/>
          </a:bodyPr>
          <a:lstStyle/>
          <a:p>
            <a:r>
              <a:rPr lang="en-IN" b="1" i="1" dirty="0"/>
              <a:t>Wrapper</a:t>
            </a:r>
            <a:r>
              <a:rPr lang="en-IN" b="1" dirty="0"/>
              <a:t> </a:t>
            </a:r>
            <a:r>
              <a:rPr lang="en-IN" dirty="0"/>
              <a:t>is the alternative nickname for the Decorator pattern that clearly expresses the main idea of the pattern. </a:t>
            </a:r>
          </a:p>
          <a:p>
            <a:endParaRPr lang="en-IN" dirty="0"/>
          </a:p>
          <a:p>
            <a:r>
              <a:rPr lang="en-IN" dirty="0"/>
              <a:t>A “wrapper” is an object that can be linked with some “target” object.</a:t>
            </a:r>
          </a:p>
          <a:p>
            <a:r>
              <a:rPr lang="en-IN" dirty="0"/>
              <a:t> The wrapper contains the same set of methods as the target and delegates to it all requests it receives. </a:t>
            </a:r>
          </a:p>
          <a:p>
            <a:r>
              <a:rPr lang="en-IN" dirty="0"/>
              <a:t>However, the wrapper may alter the result by doing something either before or after it passes the request to the target.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AC7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Decorator Design Pattern</a:t>
            </a:r>
          </a:p>
        </p:txBody>
      </p:sp>
      <p:pic>
        <p:nvPicPr>
          <p:cNvPr id="10242" name="Picture 2"/>
          <p:cNvPicPr>
            <a:picLocks noChangeAspect="1" noChangeArrowheads="1"/>
          </p:cNvPicPr>
          <p:nvPr/>
        </p:nvPicPr>
        <p:blipFill>
          <a:blip r:embed="rId2"/>
          <a:srcRect/>
          <a:stretch>
            <a:fillRect/>
          </a:stretch>
        </p:blipFill>
        <p:spPr bwMode="auto">
          <a:xfrm>
            <a:off x="5233987" y="2806548"/>
            <a:ext cx="6386513" cy="3551237"/>
          </a:xfrm>
          <a:prstGeom prst="rect">
            <a:avLst/>
          </a:prstGeom>
          <a:ln>
            <a:noFill/>
          </a:ln>
          <a:effectLst>
            <a:outerShdw blurRad="190500" algn="tl" rotWithShape="0">
              <a:srgbClr val="000000">
                <a:alpha val="70000"/>
              </a:srgbClr>
            </a:outerShdw>
          </a:effectLst>
        </p:spPr>
      </p:pic>
      <p:pic>
        <p:nvPicPr>
          <p:cNvPr id="10243" name="Picture 3"/>
          <p:cNvPicPr>
            <a:picLocks noChangeAspect="1" noChangeArrowheads="1"/>
          </p:cNvPicPr>
          <p:nvPr/>
        </p:nvPicPr>
        <p:blipFill>
          <a:blip r:embed="rId3"/>
          <a:srcRect/>
          <a:stretch>
            <a:fillRect/>
          </a:stretch>
        </p:blipFill>
        <p:spPr bwMode="auto">
          <a:xfrm>
            <a:off x="372429" y="2433638"/>
            <a:ext cx="4146232" cy="617537"/>
          </a:xfrm>
          <a:prstGeom prst="rect">
            <a:avLst/>
          </a:prstGeom>
          <a:ln>
            <a:noFill/>
          </a:ln>
          <a:effectLst>
            <a:outerShdw blurRad="190500" algn="tl" rotWithShape="0">
              <a:srgbClr val="000000">
                <a:alpha val="70000"/>
              </a:srgbClr>
            </a:outerShdw>
          </a:effectLst>
        </p:spPr>
      </p:pic>
      <p:pic>
        <p:nvPicPr>
          <p:cNvPr id="10244" name="Picture 4"/>
          <p:cNvPicPr>
            <a:picLocks noChangeAspect="1" noChangeArrowheads="1"/>
          </p:cNvPicPr>
          <p:nvPr/>
        </p:nvPicPr>
        <p:blipFill>
          <a:blip r:embed="rId4"/>
          <a:srcRect/>
          <a:stretch>
            <a:fillRect/>
          </a:stretch>
        </p:blipFill>
        <p:spPr bwMode="auto">
          <a:xfrm>
            <a:off x="1020763" y="1423988"/>
            <a:ext cx="2370137" cy="57943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Bridge Design Pattern</a:t>
            </a:r>
          </a:p>
        </p:txBody>
      </p:sp>
      <p:pic>
        <p:nvPicPr>
          <p:cNvPr id="11266" name="Picture 2"/>
          <p:cNvPicPr>
            <a:picLocks noChangeAspect="1" noChangeArrowheads="1"/>
          </p:cNvPicPr>
          <p:nvPr/>
        </p:nvPicPr>
        <p:blipFill>
          <a:blip r:embed="rId2"/>
          <a:srcRect/>
          <a:stretch>
            <a:fillRect/>
          </a:stretch>
        </p:blipFill>
        <p:spPr bwMode="auto">
          <a:xfrm>
            <a:off x="8580120" y="460744"/>
            <a:ext cx="2954226" cy="1832875"/>
          </a:xfrm>
          <a:prstGeom prst="rect">
            <a:avLst/>
          </a:prstGeom>
          <a:ln>
            <a:noFill/>
          </a:ln>
          <a:effectLst>
            <a:outerShdw blurRad="190500" algn="tl" rotWithShape="0">
              <a:srgbClr val="000000">
                <a:alpha val="70000"/>
              </a:srgbClr>
            </a:outerShdw>
          </a:effectLst>
        </p:spPr>
      </p:pic>
      <p:pic>
        <p:nvPicPr>
          <p:cNvPr id="11267" name="Picture 3"/>
          <p:cNvPicPr>
            <a:picLocks noChangeAspect="1" noChangeArrowheads="1"/>
          </p:cNvPicPr>
          <p:nvPr/>
        </p:nvPicPr>
        <p:blipFill>
          <a:blip r:embed="rId3"/>
          <a:srcRect/>
          <a:stretch>
            <a:fillRect/>
          </a:stretch>
        </p:blipFill>
        <p:spPr bwMode="auto">
          <a:xfrm>
            <a:off x="213360" y="1377727"/>
            <a:ext cx="3629978" cy="1638841"/>
          </a:xfrm>
          <a:prstGeom prst="rect">
            <a:avLst/>
          </a:prstGeom>
          <a:ln>
            <a:noFill/>
          </a:ln>
          <a:effectLst>
            <a:outerShdw blurRad="190500" algn="tl" rotWithShape="0">
              <a:srgbClr val="000000">
                <a:alpha val="70000"/>
              </a:srgbClr>
            </a:outerShdw>
          </a:effectLst>
        </p:spPr>
      </p:pic>
      <p:pic>
        <p:nvPicPr>
          <p:cNvPr id="11268" name="Picture 4"/>
          <p:cNvPicPr>
            <a:picLocks noChangeAspect="1" noChangeArrowheads="1"/>
          </p:cNvPicPr>
          <p:nvPr/>
        </p:nvPicPr>
        <p:blipFill>
          <a:blip r:embed="rId4"/>
          <a:srcRect/>
          <a:stretch>
            <a:fillRect/>
          </a:stretch>
        </p:blipFill>
        <p:spPr bwMode="auto">
          <a:xfrm>
            <a:off x="4439872" y="1409700"/>
            <a:ext cx="3720513" cy="1645919"/>
          </a:xfrm>
          <a:prstGeom prst="rect">
            <a:avLst/>
          </a:prstGeom>
          <a:ln>
            <a:noFill/>
          </a:ln>
          <a:effectLst>
            <a:outerShdw blurRad="190500" algn="tl" rotWithShape="0">
              <a:srgbClr val="000000">
                <a:alpha val="70000"/>
              </a:srgbClr>
            </a:outerShdw>
          </a:effectLst>
        </p:spPr>
      </p:pic>
      <p:sp>
        <p:nvSpPr>
          <p:cNvPr id="6" name="TextBox 5"/>
          <p:cNvSpPr txBox="1"/>
          <p:nvPr/>
        </p:nvSpPr>
        <p:spPr>
          <a:xfrm>
            <a:off x="853440" y="3169920"/>
            <a:ext cx="904415" cy="307777"/>
          </a:xfrm>
          <a:prstGeom prst="rect">
            <a:avLst/>
          </a:prstGeom>
          <a:noFill/>
        </p:spPr>
        <p:txBody>
          <a:bodyPr wrap="none" rtlCol="0">
            <a:spAutoFit/>
          </a:bodyPr>
          <a:lstStyle/>
          <a:p>
            <a:r>
              <a:rPr lang="en-IN" sz="1400" b="1" dirty="0"/>
              <a:t>Problem</a:t>
            </a:r>
          </a:p>
        </p:txBody>
      </p:sp>
      <p:sp>
        <p:nvSpPr>
          <p:cNvPr id="7" name="TextBox 6"/>
          <p:cNvSpPr txBox="1"/>
          <p:nvPr/>
        </p:nvSpPr>
        <p:spPr>
          <a:xfrm>
            <a:off x="5341620" y="3185160"/>
            <a:ext cx="1912620" cy="276999"/>
          </a:xfrm>
          <a:prstGeom prst="rect">
            <a:avLst/>
          </a:prstGeom>
          <a:noFill/>
        </p:spPr>
        <p:txBody>
          <a:bodyPr wrap="square" rtlCol="0">
            <a:spAutoFit/>
          </a:bodyPr>
          <a:lstStyle/>
          <a:p>
            <a:r>
              <a:rPr lang="en-IN" sz="1200" b="1" dirty="0"/>
              <a:t>Bridge</a:t>
            </a:r>
          </a:p>
        </p:txBody>
      </p:sp>
      <p:sp>
        <p:nvSpPr>
          <p:cNvPr id="8" name="TextBox 7"/>
          <p:cNvSpPr txBox="1"/>
          <p:nvPr/>
        </p:nvSpPr>
        <p:spPr>
          <a:xfrm>
            <a:off x="967564" y="3459479"/>
            <a:ext cx="8084386" cy="253916"/>
          </a:xfrm>
          <a:prstGeom prst="rect">
            <a:avLst/>
          </a:prstGeom>
          <a:noFill/>
        </p:spPr>
        <p:txBody>
          <a:bodyPr wrap="square" rtlCol="0">
            <a:spAutoFit/>
          </a:bodyPr>
          <a:lstStyle/>
          <a:p>
            <a:r>
              <a:rPr lang="en-IN" sz="1050" dirty="0"/>
              <a:t>The Bridge pattern attempts </a:t>
            </a:r>
            <a:r>
              <a:rPr lang="en-IN" sz="1050" dirty="0">
                <a:solidFill>
                  <a:srgbClr val="FF0000"/>
                </a:solidFill>
              </a:rPr>
              <a:t>to solve this problem by switching from inheritance to the object composition</a:t>
            </a:r>
            <a:r>
              <a:rPr lang="en-IN" sz="1050" dirty="0"/>
              <a:t>.</a:t>
            </a:r>
          </a:p>
        </p:txBody>
      </p:sp>
      <p:pic>
        <p:nvPicPr>
          <p:cNvPr id="11269" name="Picture 5"/>
          <p:cNvPicPr>
            <a:picLocks noChangeAspect="1" noChangeArrowheads="1"/>
          </p:cNvPicPr>
          <p:nvPr/>
        </p:nvPicPr>
        <p:blipFill>
          <a:blip r:embed="rId5"/>
          <a:srcRect/>
          <a:stretch>
            <a:fillRect/>
          </a:stretch>
        </p:blipFill>
        <p:spPr bwMode="auto">
          <a:xfrm>
            <a:off x="693420" y="4175760"/>
            <a:ext cx="5264468" cy="2308860"/>
          </a:xfrm>
          <a:prstGeom prst="rect">
            <a:avLst/>
          </a:prstGeom>
          <a:ln>
            <a:noFill/>
          </a:ln>
          <a:effectLst>
            <a:outerShdw blurRad="190500" algn="tl" rotWithShape="0">
              <a:srgbClr val="000000">
                <a:alpha val="70000"/>
              </a:srgbClr>
            </a:outerShdw>
          </a:effectLst>
        </p:spPr>
      </p:pic>
      <p:pic>
        <p:nvPicPr>
          <p:cNvPr id="11270" name="Picture 6"/>
          <p:cNvPicPr>
            <a:picLocks noChangeAspect="1" noChangeArrowheads="1"/>
          </p:cNvPicPr>
          <p:nvPr/>
        </p:nvPicPr>
        <p:blipFill>
          <a:blip r:embed="rId6"/>
          <a:srcRect/>
          <a:stretch>
            <a:fillRect/>
          </a:stretch>
        </p:blipFill>
        <p:spPr bwMode="auto">
          <a:xfrm>
            <a:off x="6111240" y="4153218"/>
            <a:ext cx="5352733" cy="171418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Bridge Design Pattern</a:t>
            </a:r>
          </a:p>
        </p:txBody>
      </p:sp>
      <p:sp>
        <p:nvSpPr>
          <p:cNvPr id="3" name="TextBox 2"/>
          <p:cNvSpPr txBox="1"/>
          <p:nvPr/>
        </p:nvSpPr>
        <p:spPr>
          <a:xfrm>
            <a:off x="472440" y="1501140"/>
            <a:ext cx="9525001" cy="3293209"/>
          </a:xfrm>
          <a:prstGeom prst="rect">
            <a:avLst/>
          </a:prstGeom>
          <a:noFill/>
        </p:spPr>
        <p:txBody>
          <a:bodyPr wrap="square" rtlCol="0">
            <a:spAutoFit/>
          </a:bodyPr>
          <a:lstStyle/>
          <a:p>
            <a:pPr fontAlgn="base"/>
            <a:r>
              <a:rPr lang="en-IN" sz="1600" dirty="0"/>
              <a:t>The Bridge Pattern’s intent is to </a:t>
            </a:r>
            <a:r>
              <a:rPr lang="en-IN" sz="1600" dirty="0">
                <a:solidFill>
                  <a:srgbClr val="FF0000"/>
                </a:solidFill>
              </a:rPr>
              <a:t>decouple an abstraction from its implementation so that the two can vary independently.</a:t>
            </a:r>
          </a:p>
          <a:p>
            <a:pPr fontAlgn="base"/>
            <a:r>
              <a:rPr lang="en-IN" sz="1600" dirty="0"/>
              <a:t>The Bridge Pattern decouples the interface and the implementation. As a result, an implementation is not bound permanently to an interface. The implementation of an abstraction can be configured at run-time.</a:t>
            </a:r>
          </a:p>
          <a:p>
            <a:pPr fontAlgn="base"/>
            <a:endParaRPr lang="en-IN" sz="1600" dirty="0"/>
          </a:p>
          <a:p>
            <a:pPr fontAlgn="base"/>
            <a:r>
              <a:rPr lang="en-IN" sz="1600" dirty="0"/>
              <a:t> It also eliminates compile-time dependencies on the implementation. Changing an implementation class doesn’t required recompiling the abstraction class and its clients. </a:t>
            </a:r>
          </a:p>
          <a:p>
            <a:pPr fontAlgn="base"/>
            <a:endParaRPr lang="en-IN" sz="1600" dirty="0"/>
          </a:p>
          <a:p>
            <a:pPr fontAlgn="base"/>
            <a:r>
              <a:rPr lang="en-IN" sz="1600" dirty="0"/>
              <a:t>The Client only needs to know about the abstraction and you can hide the implementation from them.</a:t>
            </a:r>
          </a:p>
          <a:p>
            <a:br>
              <a:rPr lang="en-IN" sz="1600" dirty="0"/>
            </a:br>
            <a:endParaRPr lang="en-IN" sz="1600" dirty="0"/>
          </a:p>
        </p:txBody>
      </p:sp>
      <p:pic>
        <p:nvPicPr>
          <p:cNvPr id="1026" name="Picture 2"/>
          <p:cNvPicPr>
            <a:picLocks noChangeAspect="1" noChangeArrowheads="1"/>
          </p:cNvPicPr>
          <p:nvPr/>
        </p:nvPicPr>
        <p:blipFill>
          <a:blip r:embed="rId2"/>
          <a:srcRect/>
          <a:stretch>
            <a:fillRect/>
          </a:stretch>
        </p:blipFill>
        <p:spPr bwMode="auto">
          <a:xfrm>
            <a:off x="6223502" y="4055685"/>
            <a:ext cx="5968498" cy="280231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264D91-CBCE-11BF-4BC6-C437E474E925}"/>
              </a:ext>
            </a:extLst>
          </p:cNvPr>
          <p:cNvPicPr>
            <a:picLocks noChangeAspect="1"/>
          </p:cNvPicPr>
          <p:nvPr/>
        </p:nvPicPr>
        <p:blipFill>
          <a:blip r:embed="rId2"/>
          <a:stretch>
            <a:fillRect/>
          </a:stretch>
        </p:blipFill>
        <p:spPr>
          <a:xfrm>
            <a:off x="5618457" y="500215"/>
            <a:ext cx="5301662" cy="5368773"/>
          </a:xfrm>
          <a:prstGeom prst="rect">
            <a:avLst/>
          </a:prstGeom>
          <a:noFill/>
        </p:spPr>
      </p:pic>
      <p:sp>
        <p:nvSpPr>
          <p:cNvPr id="2" name="Title 1">
            <a:extLst>
              <a:ext uri="{FF2B5EF4-FFF2-40B4-BE49-F238E27FC236}">
                <a16:creationId xmlns:a16="http://schemas.microsoft.com/office/drawing/2014/main" id="{6BF49E8B-0A16-DE0F-EB68-05332208802F}"/>
              </a:ext>
            </a:extLst>
          </p:cNvPr>
          <p:cNvSpPr>
            <a:spLocks noGrp="1"/>
          </p:cNvSpPr>
          <p:nvPr>
            <p:ph type="title"/>
          </p:nvPr>
        </p:nvSpPr>
        <p:spPr>
          <a:xfrm>
            <a:off x="839788" y="734043"/>
            <a:ext cx="3932237" cy="1089529"/>
          </a:xfrm>
        </p:spPr>
        <p:txBody>
          <a:bodyPr vert="horz" wrap="square" lIns="91440" tIns="45720" rIns="91440" bIns="45720" rtlCol="0" anchor="ctr">
            <a:normAutofit/>
          </a:bodyPr>
          <a:lstStyle/>
          <a:p>
            <a:r>
              <a:rPr lang="en-US" b="1" kern="1200" spc="-60" baseline="0" dirty="0">
                <a:latin typeface="+mj-lt"/>
                <a:ea typeface="+mj-ea"/>
                <a:cs typeface="+mj-cs"/>
              </a:rPr>
              <a:t>Command Design Pattern</a:t>
            </a:r>
          </a:p>
        </p:txBody>
      </p:sp>
      <p:sp>
        <p:nvSpPr>
          <p:cNvPr id="4" name="TextBox 3">
            <a:extLst>
              <a:ext uri="{FF2B5EF4-FFF2-40B4-BE49-F238E27FC236}">
                <a16:creationId xmlns:a16="http://schemas.microsoft.com/office/drawing/2014/main" id="{A9738335-B39F-6607-BA48-CB23F9F847C7}"/>
              </a:ext>
            </a:extLst>
          </p:cNvPr>
          <p:cNvSpPr txBox="1"/>
          <p:nvPr/>
        </p:nvSpPr>
        <p:spPr>
          <a:xfrm>
            <a:off x="839788" y="2057400"/>
            <a:ext cx="3932237" cy="3811588"/>
          </a:xfrm>
          <a:prstGeom prst="rect">
            <a:avLst/>
          </a:prstGeom>
        </p:spPr>
        <p:txBody>
          <a:bodyPr vert="horz" lIns="91440" tIns="45720" rIns="91440" bIns="45720" rtlCol="0">
            <a:normAutofit/>
          </a:bodyPr>
          <a:lstStyle/>
          <a:p>
            <a:pPr>
              <a:lnSpc>
                <a:spcPct val="90000"/>
              </a:lnSpc>
              <a:spcBef>
                <a:spcPts val="1000"/>
              </a:spcBef>
            </a:pPr>
            <a:r>
              <a:rPr lang="en-US" sz="1500" b="0" i="0" kern="1200" dirty="0">
                <a:effectLst/>
                <a:latin typeface="+mn-lt"/>
                <a:ea typeface="+mn-ea"/>
                <a:cs typeface="+mn-cs"/>
              </a:rPr>
              <a:t>Composite pattern is used where we need to treat a group of objects in similar way as a single object.</a:t>
            </a:r>
          </a:p>
          <a:p>
            <a:pPr>
              <a:lnSpc>
                <a:spcPct val="90000"/>
              </a:lnSpc>
              <a:spcBef>
                <a:spcPts val="1000"/>
              </a:spcBef>
            </a:pPr>
            <a:endParaRPr lang="en-US" sz="1500" b="0" i="0" kern="1200" dirty="0">
              <a:effectLst/>
              <a:latin typeface="+mn-lt"/>
              <a:ea typeface="+mn-ea"/>
              <a:cs typeface="+mn-cs"/>
            </a:endParaRPr>
          </a:p>
          <a:p>
            <a:pPr>
              <a:lnSpc>
                <a:spcPct val="90000"/>
              </a:lnSpc>
              <a:spcBef>
                <a:spcPts val="1000"/>
              </a:spcBef>
            </a:pPr>
            <a:r>
              <a:rPr lang="en-US" sz="1500" b="0" i="0" kern="1200" dirty="0">
                <a:effectLst/>
                <a:latin typeface="+mn-lt"/>
                <a:ea typeface="+mn-ea"/>
                <a:cs typeface="+mn-cs"/>
              </a:rPr>
              <a:t> Composite pattern composes objects in term of a tree structure to represent part as well as whole hierarchy. </a:t>
            </a:r>
          </a:p>
          <a:p>
            <a:pPr>
              <a:lnSpc>
                <a:spcPct val="90000"/>
              </a:lnSpc>
              <a:spcBef>
                <a:spcPts val="1000"/>
              </a:spcBef>
            </a:pPr>
            <a:r>
              <a:rPr lang="en-US" sz="1500" b="0" i="0" kern="1200" dirty="0">
                <a:effectLst/>
                <a:latin typeface="+mn-lt"/>
                <a:ea typeface="+mn-ea"/>
                <a:cs typeface="+mn-cs"/>
              </a:rPr>
              <a:t>This type of design pattern comes under structural pattern as this pattern creates a tree structure of group of objects.</a:t>
            </a:r>
          </a:p>
          <a:p>
            <a:pPr>
              <a:lnSpc>
                <a:spcPct val="90000"/>
              </a:lnSpc>
              <a:spcBef>
                <a:spcPts val="1000"/>
              </a:spcBef>
            </a:pPr>
            <a:r>
              <a:rPr lang="en-US" sz="1500" b="0" i="0" kern="1200" dirty="0">
                <a:effectLst/>
                <a:latin typeface="+mn-lt"/>
                <a:ea typeface="+mn-ea"/>
                <a:cs typeface="+mn-cs"/>
              </a:rPr>
              <a:t>This pattern creates a class that contains group of its own objects. This class provides ways to modify its group of same objects.</a:t>
            </a:r>
          </a:p>
          <a:p>
            <a:pPr>
              <a:lnSpc>
                <a:spcPct val="90000"/>
              </a:lnSpc>
              <a:spcBef>
                <a:spcPts val="1000"/>
              </a:spcBef>
            </a:pPr>
            <a:endParaRPr lang="en-US" sz="1500" b="0" kern="1200" dirty="0">
              <a:latin typeface="+mn-lt"/>
              <a:ea typeface="+mn-ea"/>
              <a:cs typeface="+mn-cs"/>
            </a:endParaRPr>
          </a:p>
          <a:p>
            <a:pPr>
              <a:lnSpc>
                <a:spcPct val="90000"/>
              </a:lnSpc>
              <a:spcBef>
                <a:spcPts val="1000"/>
              </a:spcBef>
            </a:pPr>
            <a:endParaRPr lang="en-US" sz="1500" b="0" i="0" kern="1200" dirty="0">
              <a:effectLst/>
              <a:latin typeface="+mn-lt"/>
              <a:ea typeface="+mn-ea"/>
              <a:cs typeface="+mn-cs"/>
            </a:endParaRPr>
          </a:p>
          <a:p>
            <a:pPr>
              <a:lnSpc>
                <a:spcPct val="90000"/>
              </a:lnSpc>
              <a:spcBef>
                <a:spcPts val="1000"/>
              </a:spcBef>
            </a:pPr>
            <a:endParaRPr lang="en-US" sz="1500" b="0" kern="1200" dirty="0">
              <a:latin typeface="+mn-lt"/>
              <a:ea typeface="+mn-ea"/>
              <a:cs typeface="+mn-cs"/>
            </a:endParaRPr>
          </a:p>
        </p:txBody>
      </p:sp>
    </p:spTree>
    <p:extLst>
      <p:ext uri="{BB962C8B-B14F-4D97-AF65-F5344CB8AC3E}">
        <p14:creationId xmlns:p14="http://schemas.microsoft.com/office/powerpoint/2010/main" val="382218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4E09-2D47-2E63-4E6D-D9644BCEBDA0}"/>
              </a:ext>
            </a:extLst>
          </p:cNvPr>
          <p:cNvSpPr>
            <a:spLocks noGrp="1"/>
          </p:cNvSpPr>
          <p:nvPr>
            <p:ph type="title"/>
          </p:nvPr>
        </p:nvSpPr>
        <p:spPr>
          <a:xfrm>
            <a:off x="839788" y="754739"/>
            <a:ext cx="3932237" cy="590931"/>
          </a:xfrm>
        </p:spPr>
        <p:txBody>
          <a:bodyPr/>
          <a:lstStyle/>
          <a:p>
            <a:r>
              <a:rPr lang="en-US" dirty="0"/>
              <a:t>Flyweight</a:t>
            </a:r>
          </a:p>
        </p:txBody>
      </p:sp>
      <p:sp>
        <p:nvSpPr>
          <p:cNvPr id="3" name="Text Placeholder 2">
            <a:extLst>
              <a:ext uri="{FF2B5EF4-FFF2-40B4-BE49-F238E27FC236}">
                <a16:creationId xmlns:a16="http://schemas.microsoft.com/office/drawing/2014/main" id="{FCD9F2CD-6DA5-8C12-EDE9-8BE173B6CFB7}"/>
              </a:ext>
            </a:extLst>
          </p:cNvPr>
          <p:cNvSpPr>
            <a:spLocks noGrp="1"/>
          </p:cNvSpPr>
          <p:nvPr>
            <p:ph type="body" sz="half" idx="2"/>
          </p:nvPr>
        </p:nvSpPr>
        <p:spPr>
          <a:xfrm>
            <a:off x="228601" y="1828797"/>
            <a:ext cx="3932238" cy="3811588"/>
          </a:xfrm>
        </p:spPr>
        <p:txBody>
          <a:bodyPr>
            <a:normAutofit lnSpcReduction="10000"/>
          </a:bodyPr>
          <a:lstStyle/>
          <a:p>
            <a:pPr marL="285750" indent="-285750">
              <a:buFont typeface="Arial" panose="020B0604020202020204" pitchFamily="34" charset="0"/>
              <a:buChar char="•"/>
            </a:pPr>
            <a:r>
              <a:rPr lang="en-CA" b="0" i="0" dirty="0">
                <a:solidFill>
                  <a:srgbClr val="000000"/>
                </a:solidFill>
                <a:effectLst/>
                <a:latin typeface="Nunito" pitchFamily="2" charset="77"/>
              </a:rPr>
              <a:t>Flyweight pattern is primarily used to reduce the number of objects created and to decrease memory footprint and increase performance.</a:t>
            </a:r>
          </a:p>
          <a:p>
            <a:pPr marL="285750" indent="-285750">
              <a:buFont typeface="Arial" panose="020B0604020202020204" pitchFamily="34" charset="0"/>
              <a:buChar char="•"/>
            </a:pPr>
            <a:r>
              <a:rPr lang="en-CA" b="0" i="0" dirty="0">
                <a:solidFill>
                  <a:srgbClr val="000000"/>
                </a:solidFill>
                <a:effectLst/>
                <a:latin typeface="Nunito" pitchFamily="2" charset="77"/>
              </a:rPr>
              <a:t>Flyweight pattern tries to reuse already existing similar kind objects by storing them and creates new object when no matching object is found.</a:t>
            </a:r>
          </a:p>
          <a:p>
            <a:pPr marL="285750" indent="-285750">
              <a:buFont typeface="Arial" panose="020B0604020202020204" pitchFamily="34" charset="0"/>
              <a:buChar char="•"/>
            </a:pPr>
            <a:endParaRPr lang="en-CA" dirty="0">
              <a:solidFill>
                <a:srgbClr val="000000"/>
              </a:solidFill>
              <a:latin typeface="Nunito" pitchFamily="2" charset="77"/>
            </a:endParaRPr>
          </a:p>
          <a:p>
            <a:pPr marL="285750" indent="-285750">
              <a:buFont typeface="Arial" panose="020B0604020202020204" pitchFamily="34" charset="0"/>
              <a:buChar char="•"/>
            </a:pPr>
            <a:r>
              <a:rPr lang="en-CA" b="1" i="0" dirty="0">
                <a:solidFill>
                  <a:srgbClr val="444444"/>
                </a:solidFill>
                <a:effectLst/>
                <a:latin typeface="PT Sans" panose="020B0503020203020204" pitchFamily="34" charset="77"/>
              </a:rPr>
              <a:t>Flyweight</a:t>
            </a:r>
            <a:r>
              <a:rPr lang="en-CA" b="0" i="0" dirty="0">
                <a:solidFill>
                  <a:srgbClr val="444444"/>
                </a:solidFill>
                <a:effectLst/>
                <a:latin typeface="PT Sans" panose="020B0503020203020204" pitchFamily="34" charset="77"/>
              </a:rPr>
              <a:t> is a structural design pattern that lets you fit more objects into the available amount of RAM by sharing common parts of state between multiple objects instead of keeping all of the data in each object</a:t>
            </a:r>
            <a:endParaRPr lang="en-US" dirty="0"/>
          </a:p>
        </p:txBody>
      </p:sp>
      <p:pic>
        <p:nvPicPr>
          <p:cNvPr id="6" name="Picture 5">
            <a:extLst>
              <a:ext uri="{FF2B5EF4-FFF2-40B4-BE49-F238E27FC236}">
                <a16:creationId xmlns:a16="http://schemas.microsoft.com/office/drawing/2014/main" id="{34452B32-87DF-0D27-07D4-83897CE4C2D3}"/>
              </a:ext>
            </a:extLst>
          </p:cNvPr>
          <p:cNvPicPr>
            <a:picLocks noChangeAspect="1"/>
          </p:cNvPicPr>
          <p:nvPr/>
        </p:nvPicPr>
        <p:blipFill>
          <a:blip r:embed="rId2"/>
          <a:stretch>
            <a:fillRect/>
          </a:stretch>
        </p:blipFill>
        <p:spPr>
          <a:xfrm>
            <a:off x="4351919" y="1560657"/>
            <a:ext cx="7611480" cy="3894710"/>
          </a:xfrm>
          <a:prstGeom prst="rect">
            <a:avLst/>
          </a:prstGeom>
        </p:spPr>
      </p:pic>
    </p:spTree>
    <p:extLst>
      <p:ext uri="{BB962C8B-B14F-4D97-AF65-F5344CB8AC3E}">
        <p14:creationId xmlns:p14="http://schemas.microsoft.com/office/powerpoint/2010/main" val="3229868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Behavioral 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p:txBody>
          <a:bodyPr/>
          <a:lstStyle/>
          <a:p>
            <a:endParaRPr lang="en-US" dirty="0"/>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Chain of Responsibility</a:t>
            </a:r>
          </a:p>
        </p:txBody>
      </p:sp>
      <p:sp>
        <p:nvSpPr>
          <p:cNvPr id="3" name="TextBox 2"/>
          <p:cNvSpPr txBox="1"/>
          <p:nvPr/>
        </p:nvSpPr>
        <p:spPr>
          <a:xfrm>
            <a:off x="548641" y="1303020"/>
            <a:ext cx="6736080" cy="954107"/>
          </a:xfrm>
          <a:prstGeom prst="rect">
            <a:avLst/>
          </a:prstGeom>
          <a:noFill/>
        </p:spPr>
        <p:txBody>
          <a:bodyPr wrap="square" rtlCol="0">
            <a:spAutoFit/>
          </a:bodyPr>
          <a:lstStyle/>
          <a:p>
            <a:r>
              <a:rPr lang="en-IN" sz="1400" b="1" dirty="0"/>
              <a:t>Chain of Responsibility</a:t>
            </a:r>
            <a:r>
              <a:rPr lang="en-IN" sz="1400" dirty="0"/>
              <a:t> is a behavioural design pattern that lets you pass requests along a chain of handlers. Upon receiving a request, each handler decides either to process the request or to pass it to the next handler in the chain.</a:t>
            </a:r>
          </a:p>
        </p:txBody>
      </p:sp>
      <p:pic>
        <p:nvPicPr>
          <p:cNvPr id="4098" name="Picture 2"/>
          <p:cNvPicPr>
            <a:picLocks noChangeAspect="1" noChangeArrowheads="1"/>
          </p:cNvPicPr>
          <p:nvPr/>
        </p:nvPicPr>
        <p:blipFill>
          <a:blip r:embed="rId2"/>
          <a:srcRect/>
          <a:stretch>
            <a:fillRect/>
          </a:stretch>
        </p:blipFill>
        <p:spPr bwMode="auto">
          <a:xfrm>
            <a:off x="6847522" y="2059860"/>
            <a:ext cx="4944428" cy="3006176"/>
          </a:xfrm>
          <a:prstGeom prst="rect">
            <a:avLst/>
          </a:prstGeom>
          <a:ln>
            <a:noFill/>
          </a:ln>
          <a:effectLst>
            <a:outerShdw blurRad="190500" algn="tl" rotWithShape="0">
              <a:srgbClr val="000000">
                <a:alpha val="70000"/>
              </a:srgbClr>
            </a:outerShdw>
          </a:effectLst>
        </p:spPr>
      </p:pic>
      <p:sp>
        <p:nvSpPr>
          <p:cNvPr id="5" name="TextBox 4"/>
          <p:cNvSpPr txBox="1"/>
          <p:nvPr/>
        </p:nvSpPr>
        <p:spPr>
          <a:xfrm>
            <a:off x="617221" y="2255520"/>
            <a:ext cx="6058851" cy="1600438"/>
          </a:xfrm>
          <a:prstGeom prst="rect">
            <a:avLst/>
          </a:prstGeom>
          <a:noFill/>
        </p:spPr>
        <p:txBody>
          <a:bodyPr wrap="square" rtlCol="0">
            <a:spAutoFit/>
          </a:bodyPr>
          <a:lstStyle/>
          <a:p>
            <a:r>
              <a:rPr lang="en-IN" sz="1400" b="1" dirty="0"/>
              <a:t>When to use?</a:t>
            </a:r>
          </a:p>
          <a:p>
            <a:endParaRPr lang="en-IN" sz="1400" b="1" dirty="0"/>
          </a:p>
          <a:p>
            <a:r>
              <a:rPr lang="en-IN" sz="1400" dirty="0"/>
              <a:t>1. More than </a:t>
            </a:r>
            <a:r>
              <a:rPr lang="en-IN" sz="1400" dirty="0">
                <a:solidFill>
                  <a:srgbClr val="FF0000"/>
                </a:solidFill>
              </a:rPr>
              <a:t>one objects may handle a request</a:t>
            </a:r>
            <a:r>
              <a:rPr lang="en-IN" sz="1400" dirty="0"/>
              <a:t>.</a:t>
            </a:r>
          </a:p>
          <a:p>
            <a:r>
              <a:rPr lang="en-IN" sz="1400" dirty="0"/>
              <a:t>2. You want to issue a request to one of several objects without specifying the receiver explicitly.</a:t>
            </a:r>
          </a:p>
          <a:p>
            <a:r>
              <a:rPr lang="en-IN" sz="1400" dirty="0"/>
              <a:t>3. The set of objects that can handle a request should be specified dynamically.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Mediator</a:t>
            </a:r>
          </a:p>
        </p:txBody>
      </p:sp>
      <p:sp>
        <p:nvSpPr>
          <p:cNvPr id="3" name="TextBox 2"/>
          <p:cNvSpPr txBox="1"/>
          <p:nvPr/>
        </p:nvSpPr>
        <p:spPr>
          <a:xfrm>
            <a:off x="548640" y="1303020"/>
            <a:ext cx="11174186" cy="1815882"/>
          </a:xfrm>
          <a:prstGeom prst="rect">
            <a:avLst/>
          </a:prstGeom>
          <a:noFill/>
        </p:spPr>
        <p:txBody>
          <a:bodyPr wrap="square" rtlCol="0">
            <a:spAutoFit/>
          </a:bodyPr>
          <a:lstStyle/>
          <a:p>
            <a:r>
              <a:rPr lang="en-IN" sz="1600" b="1" dirty="0"/>
              <a:t>Mediator</a:t>
            </a:r>
            <a:r>
              <a:rPr lang="en-IN" sz="1600" dirty="0"/>
              <a:t> is a behavioural design pattern that lets </a:t>
            </a:r>
            <a:r>
              <a:rPr lang="en-IN" sz="1600" dirty="0">
                <a:solidFill>
                  <a:srgbClr val="FF0000"/>
                </a:solidFill>
              </a:rPr>
              <a:t>you reduce chaotic dependencies between objects</a:t>
            </a:r>
            <a:r>
              <a:rPr lang="en-IN" sz="1600" dirty="0"/>
              <a:t>. The pattern restricts direct communications between the objects and forces them to collaborate only via a mediator object.</a:t>
            </a:r>
          </a:p>
          <a:p>
            <a:endParaRPr lang="en-IN" sz="1600" dirty="0"/>
          </a:p>
          <a:p>
            <a:r>
              <a:rPr lang="en-IN" sz="1600" dirty="0"/>
              <a:t>The Mediator Pattern defines an object that encapsulates how a set of objects interact. </a:t>
            </a:r>
          </a:p>
          <a:p>
            <a:br>
              <a:rPr lang="en-IN" sz="1600" dirty="0"/>
            </a:br>
            <a:endParaRPr lang="en-IN" sz="1600" dirty="0"/>
          </a:p>
        </p:txBody>
      </p:sp>
      <p:pic>
        <p:nvPicPr>
          <p:cNvPr id="4098" name="Picture 2"/>
          <p:cNvPicPr>
            <a:picLocks noChangeAspect="1" noChangeArrowheads="1"/>
          </p:cNvPicPr>
          <p:nvPr/>
        </p:nvPicPr>
        <p:blipFill>
          <a:blip r:embed="rId2"/>
          <a:srcRect/>
          <a:stretch>
            <a:fillRect/>
          </a:stretch>
        </p:blipFill>
        <p:spPr bwMode="auto">
          <a:xfrm>
            <a:off x="195245" y="3000117"/>
            <a:ext cx="8275661" cy="350069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248649" y="3000117"/>
            <a:ext cx="3529013" cy="1477963"/>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4"/>
          <a:srcRect/>
          <a:stretch>
            <a:fillRect/>
          </a:stretch>
        </p:blipFill>
        <p:spPr bwMode="auto">
          <a:xfrm>
            <a:off x="8577145" y="4669473"/>
            <a:ext cx="2429945" cy="195421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20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wipe(down)">
                                      <p:cBhvr>
                                        <p:cTn id="1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Observer Pattern</a:t>
            </a:r>
            <a:endParaRPr lang="en-IN" dirty="0"/>
          </a:p>
        </p:txBody>
      </p:sp>
      <p:sp>
        <p:nvSpPr>
          <p:cNvPr id="3" name="TextBox 2"/>
          <p:cNvSpPr txBox="1"/>
          <p:nvPr/>
        </p:nvSpPr>
        <p:spPr>
          <a:xfrm>
            <a:off x="220980" y="1173480"/>
            <a:ext cx="11876776" cy="8710077"/>
          </a:xfrm>
          <a:prstGeom prst="rect">
            <a:avLst/>
          </a:prstGeom>
          <a:noFill/>
        </p:spPr>
        <p:txBody>
          <a:bodyPr wrap="square" rtlCol="0">
            <a:spAutoFit/>
          </a:bodyPr>
          <a:lstStyle/>
          <a:p>
            <a:r>
              <a:rPr lang="en-US" sz="1400" b="1" dirty="0"/>
              <a:t>Publisher Subscriber Object Model</a:t>
            </a:r>
          </a:p>
          <a:p>
            <a:endParaRPr lang="en-US" sz="1400" dirty="0"/>
          </a:p>
          <a:p>
            <a:r>
              <a:rPr lang="en-US" sz="1400" dirty="0"/>
              <a:t>Whenever one to many dependency between objects where many objects are listening for state change of a single object, without  tightly coupling  all of them together.</a:t>
            </a:r>
          </a:p>
          <a:p>
            <a:endParaRPr lang="en-US" sz="1400" dirty="0"/>
          </a:p>
          <a:p>
            <a:r>
              <a:rPr lang="en-US" sz="1400" dirty="0"/>
              <a:t>It is often implemented where listener only gets notification that “Something “ has changes in object’s state. Listener query back to find out more information if needed . This makes it more generic as different listeners may be interested in different states.</a:t>
            </a:r>
          </a:p>
          <a:p>
            <a:endParaRPr lang="en-US" sz="1400" dirty="0"/>
          </a:p>
          <a:p>
            <a:endParaRPr lang="en-US" sz="1400" dirty="0"/>
          </a:p>
          <a:p>
            <a:r>
              <a:rPr lang="en-IN" sz="1400" dirty="0"/>
              <a:t>An observer pattern (also called a publisher subscriber pattern) consists of </a:t>
            </a:r>
            <a:r>
              <a:rPr lang="en-IN" sz="1400" b="1" dirty="0"/>
              <a:t>a subject and many observers</a:t>
            </a:r>
            <a:r>
              <a:rPr lang="en-IN" sz="1400" dirty="0"/>
              <a:t>. The subject notifies the observer in case of a change in state. </a:t>
            </a:r>
          </a:p>
          <a:p>
            <a:r>
              <a:rPr lang="en-US" sz="1400" b="1" dirty="0"/>
              <a:t>Example 1:  </a:t>
            </a:r>
            <a:r>
              <a:rPr lang="en-US" sz="1400" dirty="0"/>
              <a:t>Subject  - Recruiter</a:t>
            </a:r>
          </a:p>
          <a:p>
            <a:r>
              <a:rPr lang="en-US" sz="1400" dirty="0"/>
              <a:t>                  Observer –Job Hunter</a:t>
            </a:r>
          </a:p>
          <a:p>
            <a:endParaRPr lang="en-US" sz="1400" dirty="0"/>
          </a:p>
          <a:p>
            <a:pPr lvl="2"/>
            <a:r>
              <a:rPr lang="en-IN" sz="1400" dirty="0"/>
              <a:t>The Subject (the notification service) should be able to</a:t>
            </a:r>
            <a:br>
              <a:rPr lang="en-IN" sz="1400" dirty="0"/>
            </a:br>
            <a:br>
              <a:rPr lang="en-IN" sz="1400" dirty="0"/>
            </a:br>
            <a:r>
              <a:rPr lang="en-IN" sz="1400" dirty="0"/>
              <a:t>Add an observer</a:t>
            </a:r>
          </a:p>
          <a:p>
            <a:pPr lvl="2"/>
            <a:r>
              <a:rPr lang="en-IN" sz="1400" dirty="0"/>
              <a:t>Remove an Observer</a:t>
            </a:r>
          </a:p>
          <a:p>
            <a:pPr lvl="2"/>
            <a:r>
              <a:rPr lang="en-IN" sz="1400" dirty="0"/>
              <a:t>Notify an Observer</a:t>
            </a:r>
          </a:p>
          <a:p>
            <a:endParaRPr lang="en-US" sz="1400" dirty="0"/>
          </a:p>
          <a:p>
            <a:endParaRPr lang="en-US" sz="1400" b="1" dirty="0"/>
          </a:p>
          <a:p>
            <a:r>
              <a:rPr lang="en-US" sz="1400" b="1" dirty="0"/>
              <a:t>Example 2: </a:t>
            </a:r>
            <a:r>
              <a:rPr lang="en-IN" sz="1400" dirty="0"/>
              <a:t>Suppose you want to write an application where any time </a:t>
            </a:r>
            <a:r>
              <a:rPr lang="en-IN" sz="1400" dirty="0">
                <a:solidFill>
                  <a:srgbClr val="FF0000"/>
                </a:solidFill>
              </a:rPr>
              <a:t>a particular SQL server goes down</a:t>
            </a:r>
            <a:r>
              <a:rPr lang="en-IN" sz="1400" dirty="0"/>
              <a:t>, you want </a:t>
            </a:r>
            <a:r>
              <a:rPr lang="en-IN" sz="1400" dirty="0">
                <a:solidFill>
                  <a:srgbClr val="FF0000"/>
                </a:solidFill>
              </a:rPr>
              <a:t>certain groups to be notified</a:t>
            </a:r>
            <a:r>
              <a:rPr lang="en-IN" sz="1400" dirty="0"/>
              <a:t>. The diagram below shows at a high level what we are trying to achieve.</a:t>
            </a:r>
            <a:br>
              <a:rPr lang="en-IN" sz="1400" dirty="0"/>
            </a:br>
            <a:endParaRPr lang="en-IN" sz="1400" dirty="0"/>
          </a:p>
          <a:p>
            <a:br>
              <a:rPr lang="en-IN" sz="1400" dirty="0"/>
            </a:br>
            <a:endParaRPr lang="en-IN" sz="1400" dirty="0"/>
          </a:p>
          <a:p>
            <a:br>
              <a:rPr lang="en-IN" sz="1400" dirty="0"/>
            </a:br>
            <a:endParaRPr lang="en-US" sz="1400" dirty="0"/>
          </a:p>
          <a:p>
            <a:endParaRPr lang="en-US" sz="1400" dirty="0"/>
          </a:p>
          <a:p>
            <a:endParaRPr lang="en-US" sz="1400" dirty="0"/>
          </a:p>
          <a:p>
            <a:endParaRPr lang="en-US" sz="1400" dirty="0"/>
          </a:p>
          <a:p>
            <a:r>
              <a:rPr lang="en-US" sz="1400" dirty="0"/>
              <a:t>         </a:t>
            </a:r>
            <a:endParaRPr lang="en-IN"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a:t>Single Responsibility Principle</a:t>
            </a:r>
          </a:p>
        </p:txBody>
      </p:sp>
      <p:sp>
        <p:nvSpPr>
          <p:cNvPr id="6" name="Content Placeholder 5"/>
          <p:cNvSpPr>
            <a:spLocks noGrp="1"/>
          </p:cNvSpPr>
          <p:nvPr>
            <p:ph idx="1"/>
          </p:nvPr>
        </p:nvSpPr>
        <p:spPr/>
        <p:txBody>
          <a:bodyPr/>
          <a:lstStyle/>
          <a:p>
            <a:r>
              <a:rPr lang="en-IN" dirty="0"/>
              <a:t>A class should have one and only one reason to change.</a:t>
            </a:r>
          </a:p>
          <a:p>
            <a:r>
              <a:rPr lang="en-IN" dirty="0"/>
              <a:t>Increase the possibility of reusability</a:t>
            </a:r>
          </a:p>
          <a:p>
            <a:endParaRPr lang="en-IN" dirty="0"/>
          </a:p>
        </p:txBody>
      </p:sp>
      <p:pic>
        <p:nvPicPr>
          <p:cNvPr id="1027" name="Picture 3"/>
          <p:cNvPicPr>
            <a:picLocks noChangeAspect="1" noChangeArrowheads="1"/>
          </p:cNvPicPr>
          <p:nvPr/>
        </p:nvPicPr>
        <p:blipFill>
          <a:blip r:embed="rId2"/>
          <a:srcRect/>
          <a:stretch>
            <a:fillRect/>
          </a:stretch>
        </p:blipFill>
        <p:spPr bwMode="auto">
          <a:xfrm>
            <a:off x="1253173" y="2666683"/>
            <a:ext cx="4557712" cy="2225675"/>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Observer Design Pattern</a:t>
            </a:r>
            <a:endParaRPr lang="en-IN" dirty="0"/>
          </a:p>
        </p:txBody>
      </p:sp>
      <p:pic>
        <p:nvPicPr>
          <p:cNvPr id="3" name="Picture 2"/>
          <p:cNvPicPr>
            <a:picLocks noChangeAspect="1"/>
          </p:cNvPicPr>
          <p:nvPr/>
        </p:nvPicPr>
        <p:blipFill>
          <a:blip r:embed="rId2"/>
          <a:stretch>
            <a:fillRect/>
          </a:stretch>
        </p:blipFill>
        <p:spPr>
          <a:xfrm>
            <a:off x="1857375" y="1447596"/>
            <a:ext cx="7350850" cy="5031526"/>
          </a:xfrm>
          <a:prstGeom prst="rect">
            <a:avLst/>
          </a:prstGeom>
        </p:spPr>
      </p:pic>
    </p:spTree>
    <p:extLst>
      <p:ext uri="{BB962C8B-B14F-4D97-AF65-F5344CB8AC3E}">
        <p14:creationId xmlns:p14="http://schemas.microsoft.com/office/powerpoint/2010/main" val="61893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9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Mediator</a:t>
            </a:r>
          </a:p>
        </p:txBody>
      </p:sp>
      <p:sp>
        <p:nvSpPr>
          <p:cNvPr id="3" name="TextBox 2"/>
          <p:cNvSpPr txBox="1"/>
          <p:nvPr/>
        </p:nvSpPr>
        <p:spPr>
          <a:xfrm>
            <a:off x="548640" y="1303020"/>
            <a:ext cx="9525001" cy="3046988"/>
          </a:xfrm>
          <a:prstGeom prst="rect">
            <a:avLst/>
          </a:prstGeom>
          <a:noFill/>
        </p:spPr>
        <p:txBody>
          <a:bodyPr wrap="square" rtlCol="0">
            <a:spAutoFit/>
          </a:bodyPr>
          <a:lstStyle/>
          <a:p>
            <a:br>
              <a:rPr lang="en-IN" sz="1600" dirty="0"/>
            </a:br>
            <a:r>
              <a:rPr lang="en-IN" sz="1600" dirty="0"/>
              <a:t>The </a:t>
            </a:r>
            <a:r>
              <a:rPr lang="en-IN" sz="1600" dirty="0" err="1"/>
              <a:t>classess</a:t>
            </a:r>
            <a:r>
              <a:rPr lang="en-IN" sz="1600" dirty="0"/>
              <a:t> which hold reference of the mediator are called colleagues. The major participants of the Mediator Pattern:</a:t>
            </a:r>
          </a:p>
          <a:p>
            <a:endParaRPr lang="en-IN" sz="1600" dirty="0"/>
          </a:p>
          <a:p>
            <a:pPr fontAlgn="base"/>
            <a:r>
              <a:rPr lang="en-IN" sz="1600" b="1" dirty="0"/>
              <a:t>Mediator</a:t>
            </a:r>
            <a:r>
              <a:rPr lang="en-IN" sz="1600" dirty="0"/>
              <a:t>: Defines an interface for communicating with Colleague objects.</a:t>
            </a:r>
          </a:p>
          <a:p>
            <a:pPr fontAlgn="base"/>
            <a:r>
              <a:rPr lang="en-IN" sz="1600" b="1" dirty="0" err="1"/>
              <a:t>ConcreteMediator</a:t>
            </a:r>
            <a:r>
              <a:rPr lang="en-IN" sz="1600" dirty="0"/>
              <a:t>: Implements cooperative </a:t>
            </a:r>
            <a:r>
              <a:rPr lang="en-IN" sz="1600" dirty="0" err="1"/>
              <a:t>behavior</a:t>
            </a:r>
            <a:r>
              <a:rPr lang="en-IN" sz="1600" dirty="0"/>
              <a:t> by coordinating Colleague objects. It also knows and maintains its colleagues.</a:t>
            </a:r>
          </a:p>
          <a:p>
            <a:pPr fontAlgn="base"/>
            <a:r>
              <a:rPr lang="en-IN" sz="1600" b="1" dirty="0"/>
              <a:t>Colleague Classes: </a:t>
            </a:r>
            <a:r>
              <a:rPr lang="en-IN" sz="1600" dirty="0"/>
              <a:t>Each Colleague class knows its Mediator object. Each colleague communicates with its mediator whenever it would have otherwise communicated with another colleague.</a:t>
            </a:r>
          </a:p>
          <a:p>
            <a:br>
              <a:rPr lang="en-IN" sz="1600" dirty="0"/>
            </a:br>
            <a:endParaRPr lang="en-IN" sz="1600" dirty="0"/>
          </a:p>
        </p:txBody>
      </p:sp>
      <p:pic>
        <p:nvPicPr>
          <p:cNvPr id="4" name="Picture 2">
            <a:extLst>
              <a:ext uri="{FF2B5EF4-FFF2-40B4-BE49-F238E27FC236}">
                <a16:creationId xmlns:a16="http://schemas.microsoft.com/office/drawing/2014/main" id="{1B40B040-5446-0CB8-DD27-48340C74C796}"/>
              </a:ext>
            </a:extLst>
          </p:cNvPr>
          <p:cNvPicPr>
            <a:picLocks noChangeAspect="1" noChangeArrowheads="1"/>
          </p:cNvPicPr>
          <p:nvPr/>
        </p:nvPicPr>
        <p:blipFill>
          <a:blip r:embed="rId2"/>
          <a:srcRect/>
          <a:stretch>
            <a:fillRect/>
          </a:stretch>
        </p:blipFill>
        <p:spPr bwMode="auto">
          <a:xfrm>
            <a:off x="7734300" y="5230660"/>
            <a:ext cx="4457700" cy="1127125"/>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74E37822-B13F-A0AF-2716-56F4DB1FA48D}"/>
              </a:ext>
            </a:extLst>
          </p:cNvPr>
          <p:cNvSpPr txBox="1"/>
          <p:nvPr/>
        </p:nvSpPr>
        <p:spPr>
          <a:xfrm>
            <a:off x="548640" y="4117666"/>
            <a:ext cx="9525001" cy="1200329"/>
          </a:xfrm>
          <a:prstGeom prst="rect">
            <a:avLst/>
          </a:prstGeom>
          <a:noFill/>
        </p:spPr>
        <p:txBody>
          <a:bodyPr wrap="square" rtlCol="0">
            <a:spAutoFit/>
          </a:bodyPr>
          <a:lstStyle/>
          <a:p>
            <a:br>
              <a:rPr lang="en-IN" sz="1200" dirty="0"/>
            </a:br>
            <a:r>
              <a:rPr lang="en-IN" sz="1200" b="1" dirty="0"/>
              <a:t>Steps:</a:t>
            </a:r>
          </a:p>
          <a:p>
            <a:pPr marL="228600" indent="-228600">
              <a:buAutoNum type="arabicPeriod"/>
            </a:pPr>
            <a:r>
              <a:rPr lang="en-IN" sz="1200" dirty="0"/>
              <a:t>Create mediator class - 		</a:t>
            </a:r>
            <a:r>
              <a:rPr lang="en-IN" sz="1200" i="1" dirty="0">
                <a:solidFill>
                  <a:srgbClr val="FF0000"/>
                </a:solidFill>
              </a:rPr>
              <a:t>ChatRoom.java</a:t>
            </a:r>
          </a:p>
          <a:p>
            <a:pPr marL="228600" indent="-228600">
              <a:buAutoNum type="arabicPeriod"/>
            </a:pPr>
            <a:r>
              <a:rPr lang="en-IN" sz="1200" dirty="0"/>
              <a:t>Create user class  -			</a:t>
            </a:r>
            <a:r>
              <a:rPr lang="en-IN" sz="1200" dirty="0">
                <a:solidFill>
                  <a:srgbClr val="FF0000"/>
                </a:solidFill>
              </a:rPr>
              <a:t>User.java</a:t>
            </a:r>
          </a:p>
          <a:p>
            <a:pPr marL="228600" indent="-228600">
              <a:buAutoNum type="arabicPeriod"/>
            </a:pPr>
            <a:r>
              <a:rPr lang="en-IN" sz="1200" dirty="0"/>
              <a:t>Use the </a:t>
            </a:r>
            <a:r>
              <a:rPr lang="en-IN" sz="1200" i="1" dirty="0"/>
              <a:t>User</a:t>
            </a:r>
            <a:r>
              <a:rPr lang="en-IN" sz="1200" dirty="0"/>
              <a:t> object to show communications between them. - </a:t>
            </a:r>
            <a:r>
              <a:rPr lang="en-IN" sz="1200" dirty="0" err="1">
                <a:solidFill>
                  <a:srgbClr val="FF0000"/>
                </a:solidFill>
              </a:rPr>
              <a:t>MediatorPatternDemo</a:t>
            </a:r>
            <a:br>
              <a:rPr lang="en-IN" sz="1200" dirty="0">
                <a:solidFill>
                  <a:srgbClr val="FF0000"/>
                </a:solidFill>
              </a:rPr>
            </a:br>
            <a:endParaRPr lang="en-IN" sz="1200"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E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314" y="57299"/>
            <a:ext cx="11174186" cy="590931"/>
          </a:xfrm>
        </p:spPr>
        <p:txBody>
          <a:bodyPr/>
          <a:lstStyle/>
          <a:p>
            <a:r>
              <a:rPr lang="en-IN" dirty="0"/>
              <a:t>Behavioural Design Pattern - State</a:t>
            </a:r>
          </a:p>
        </p:txBody>
      </p:sp>
      <p:sp>
        <p:nvSpPr>
          <p:cNvPr id="3" name="TextBox 2"/>
          <p:cNvSpPr txBox="1"/>
          <p:nvPr/>
        </p:nvSpPr>
        <p:spPr>
          <a:xfrm>
            <a:off x="661984" y="682934"/>
            <a:ext cx="8808822" cy="400110"/>
          </a:xfrm>
          <a:prstGeom prst="rect">
            <a:avLst/>
          </a:prstGeom>
          <a:noFill/>
        </p:spPr>
        <p:txBody>
          <a:bodyPr wrap="none" rtlCol="0">
            <a:spAutoFit/>
          </a:bodyPr>
          <a:lstStyle/>
          <a:p>
            <a:r>
              <a:rPr lang="en-IN" sz="2000" b="1" dirty="0"/>
              <a:t>Allows an object to alter its behaviour when its internal state changes</a:t>
            </a:r>
            <a:r>
              <a:rPr lang="en-IN" sz="2000" dirty="0"/>
              <a:t>.</a:t>
            </a:r>
          </a:p>
        </p:txBody>
      </p:sp>
      <p:sp>
        <p:nvSpPr>
          <p:cNvPr id="4" name="TextBox 3"/>
          <p:cNvSpPr txBox="1"/>
          <p:nvPr/>
        </p:nvSpPr>
        <p:spPr>
          <a:xfrm>
            <a:off x="486724" y="1292534"/>
            <a:ext cx="10291600" cy="738664"/>
          </a:xfrm>
          <a:prstGeom prst="rect">
            <a:avLst/>
          </a:prstGeom>
          <a:noFill/>
        </p:spPr>
        <p:txBody>
          <a:bodyPr wrap="none" rtlCol="0">
            <a:spAutoFit/>
          </a:bodyPr>
          <a:lstStyle/>
          <a:p>
            <a:r>
              <a:rPr lang="en-IN" dirty="0"/>
              <a:t>When to use?</a:t>
            </a:r>
          </a:p>
          <a:p>
            <a:r>
              <a:rPr lang="en-IN" sz="1200" b="1" dirty="0"/>
              <a:t>An object which can be in different states during it’s life-cycle</a:t>
            </a:r>
            <a:r>
              <a:rPr lang="en-IN" sz="1200" dirty="0"/>
              <a:t> and how it processes incoming requests (or make state transitions) based </a:t>
            </a:r>
          </a:p>
          <a:p>
            <a:r>
              <a:rPr lang="en-IN" sz="1200" dirty="0"/>
              <a:t>on it’s present state – we can use the state pattern.</a:t>
            </a:r>
          </a:p>
        </p:txBody>
      </p:sp>
      <p:pic>
        <p:nvPicPr>
          <p:cNvPr id="74754" name="Picture 2"/>
          <p:cNvPicPr>
            <a:picLocks noChangeAspect="1" noChangeArrowheads="1"/>
          </p:cNvPicPr>
          <p:nvPr/>
        </p:nvPicPr>
        <p:blipFill>
          <a:blip r:embed="rId2"/>
          <a:srcRect/>
          <a:stretch>
            <a:fillRect/>
          </a:stretch>
        </p:blipFill>
        <p:spPr bwMode="auto">
          <a:xfrm>
            <a:off x="4524689" y="2018282"/>
            <a:ext cx="7581900" cy="1714500"/>
          </a:xfrm>
          <a:prstGeom prst="rect">
            <a:avLst/>
          </a:prstGeom>
          <a:ln>
            <a:noFill/>
          </a:ln>
          <a:effectLst>
            <a:outerShdw blurRad="190500" algn="tl" rotWithShape="0">
              <a:srgbClr val="000000">
                <a:alpha val="70000"/>
              </a:srgbClr>
            </a:outerShdw>
          </a:effectLst>
        </p:spPr>
      </p:pic>
      <p:pic>
        <p:nvPicPr>
          <p:cNvPr id="6" name="Picture 2">
            <a:extLst>
              <a:ext uri="{FF2B5EF4-FFF2-40B4-BE49-F238E27FC236}">
                <a16:creationId xmlns:a16="http://schemas.microsoft.com/office/drawing/2014/main" id="{709787B3-4986-0B8D-55E8-7BA1285035C2}"/>
              </a:ext>
            </a:extLst>
          </p:cNvPr>
          <p:cNvPicPr>
            <a:picLocks noChangeAspect="1" noChangeArrowheads="1"/>
          </p:cNvPicPr>
          <p:nvPr/>
        </p:nvPicPr>
        <p:blipFill>
          <a:blip r:embed="rId3"/>
          <a:srcRect/>
          <a:stretch>
            <a:fillRect/>
          </a:stretch>
        </p:blipFill>
        <p:spPr bwMode="auto">
          <a:xfrm>
            <a:off x="1219196" y="3931285"/>
            <a:ext cx="9333490" cy="292671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1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Strategy Design Pattern</a:t>
            </a:r>
          </a:p>
        </p:txBody>
      </p:sp>
      <p:sp>
        <p:nvSpPr>
          <p:cNvPr id="3" name="TextBox 2"/>
          <p:cNvSpPr txBox="1"/>
          <p:nvPr/>
        </p:nvSpPr>
        <p:spPr>
          <a:xfrm>
            <a:off x="701040" y="1554480"/>
            <a:ext cx="11174186" cy="923330"/>
          </a:xfrm>
          <a:prstGeom prst="rect">
            <a:avLst/>
          </a:prstGeom>
          <a:noFill/>
        </p:spPr>
        <p:txBody>
          <a:bodyPr wrap="square" rtlCol="0">
            <a:spAutoFit/>
          </a:bodyPr>
          <a:lstStyle/>
          <a:p>
            <a:r>
              <a:rPr lang="en-IN" b="1" dirty="0"/>
              <a:t>Strategy pattern</a:t>
            </a:r>
            <a:r>
              <a:rPr lang="en-IN" dirty="0"/>
              <a:t> </a:t>
            </a:r>
            <a:r>
              <a:rPr lang="en-IN" dirty="0">
                <a:solidFill>
                  <a:srgbClr val="FF0000"/>
                </a:solidFill>
              </a:rPr>
              <a:t>enables a client code to choose from a family of related </a:t>
            </a:r>
            <a:r>
              <a:rPr lang="en-IN" dirty="0"/>
              <a:t>but different algorithms and gives it a simple way to choose any of the algorithm in runtime depending on the client context.</a:t>
            </a:r>
          </a:p>
        </p:txBody>
      </p:sp>
      <p:sp>
        <p:nvSpPr>
          <p:cNvPr id="5" name="TextBox 4"/>
          <p:cNvSpPr txBox="1"/>
          <p:nvPr/>
        </p:nvSpPr>
        <p:spPr>
          <a:xfrm>
            <a:off x="685792" y="2628900"/>
            <a:ext cx="13350140" cy="1477328"/>
          </a:xfrm>
          <a:prstGeom prst="rect">
            <a:avLst/>
          </a:prstGeom>
          <a:noFill/>
        </p:spPr>
        <p:txBody>
          <a:bodyPr wrap="square" rtlCol="0">
            <a:spAutoFit/>
          </a:bodyPr>
          <a:lstStyle/>
          <a:p>
            <a:r>
              <a:rPr lang="en-IN" b="1" dirty="0" err="1"/>
              <a:t>ISocialMediaStrategy</a:t>
            </a:r>
            <a:r>
              <a:rPr lang="en-IN" dirty="0"/>
              <a:t> – The interface which abstract the operation.</a:t>
            </a:r>
          </a:p>
          <a:p>
            <a:r>
              <a:rPr lang="en-IN" b="1" dirty="0" err="1"/>
              <a:t>SocialMediaContext</a:t>
            </a:r>
            <a:r>
              <a:rPr lang="en-IN" dirty="0"/>
              <a:t> – The context which determines the implementation.</a:t>
            </a:r>
          </a:p>
          <a:p>
            <a:r>
              <a:rPr lang="en-IN" b="1" dirty="0"/>
              <a:t>Implementations</a:t>
            </a:r>
            <a:r>
              <a:rPr lang="en-IN" dirty="0"/>
              <a:t> – Various implementations of </a:t>
            </a:r>
            <a:r>
              <a:rPr lang="en-IN" dirty="0" err="1"/>
              <a:t>ISocialMediaStrategy</a:t>
            </a:r>
            <a:r>
              <a:rPr lang="en-IN" dirty="0"/>
              <a:t>. E.g. </a:t>
            </a:r>
            <a:r>
              <a:rPr lang="en-IN" dirty="0" err="1"/>
              <a:t>FacebookStrategy</a:t>
            </a:r>
            <a:r>
              <a:rPr lang="en-IN" dirty="0"/>
              <a:t>, </a:t>
            </a:r>
            <a:r>
              <a:rPr lang="en-IN" dirty="0" err="1"/>
              <a:t>GooglePlusStrategy</a:t>
            </a:r>
            <a:r>
              <a:rPr lang="en-IN" dirty="0"/>
              <a:t>, </a:t>
            </a:r>
            <a:r>
              <a:rPr lang="en-IN" dirty="0" err="1"/>
              <a:t>TwitterStrategy</a:t>
            </a:r>
            <a:r>
              <a:rPr lang="en-IN" dirty="0"/>
              <a:t> </a:t>
            </a:r>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Design Pattern - </a:t>
            </a:r>
            <a:r>
              <a:rPr lang="en-IN" dirty="0" err="1"/>
              <a:t>iterator</a:t>
            </a:r>
            <a:endParaRPr lang="en-IN" dirty="0"/>
          </a:p>
        </p:txBody>
      </p:sp>
      <p:sp>
        <p:nvSpPr>
          <p:cNvPr id="3" name="TextBox 2"/>
          <p:cNvSpPr txBox="1"/>
          <p:nvPr/>
        </p:nvSpPr>
        <p:spPr>
          <a:xfrm>
            <a:off x="518160" y="1371600"/>
            <a:ext cx="11266827" cy="4093428"/>
          </a:xfrm>
          <a:prstGeom prst="rect">
            <a:avLst/>
          </a:prstGeom>
          <a:solidFill>
            <a:srgbClr val="FFFFEB"/>
          </a:solidFill>
        </p:spPr>
        <p:txBody>
          <a:bodyPr wrap="square" rtlCol="0">
            <a:spAutoFit/>
          </a:bodyPr>
          <a:lstStyle/>
          <a:p>
            <a:r>
              <a:rPr lang="en-IN" sz="2000" b="1" dirty="0"/>
              <a:t>Intent – </a:t>
            </a:r>
          </a:p>
          <a:p>
            <a:r>
              <a:rPr lang="en-IN" sz="2000" dirty="0"/>
              <a:t>The intent of the </a:t>
            </a:r>
            <a:r>
              <a:rPr lang="en-IN" sz="2000" dirty="0" err="1"/>
              <a:t>Iterator</a:t>
            </a:r>
            <a:r>
              <a:rPr lang="en-IN" sz="2000" dirty="0"/>
              <a:t> Design Pattern is to provide a way </a:t>
            </a:r>
            <a:r>
              <a:rPr lang="en-IN" sz="2000" b="1" dirty="0"/>
              <a:t>to access the elements of an aggregate object sequentially </a:t>
            </a:r>
            <a:r>
              <a:rPr lang="en-IN" sz="2000" dirty="0">
                <a:solidFill>
                  <a:srgbClr val="FF0000"/>
                </a:solidFill>
              </a:rPr>
              <a:t>without exposing its underlying representation.</a:t>
            </a:r>
          </a:p>
          <a:p>
            <a:endParaRPr lang="en-IN" sz="2000" dirty="0"/>
          </a:p>
          <a:p>
            <a:r>
              <a:rPr lang="en-IN" sz="2000" dirty="0"/>
              <a:t>The Iterator pattern allows a client object to access the contents of a container in a sequential manner, without having any knowledge about the internal representation of its contents.</a:t>
            </a:r>
          </a:p>
          <a:p>
            <a:endParaRPr lang="en-IN" sz="2000" dirty="0"/>
          </a:p>
          <a:p>
            <a:r>
              <a:rPr lang="en-IN" sz="2000" dirty="0"/>
              <a:t> The term container, used above, can simply be defined as a collection of data or objects. </a:t>
            </a:r>
          </a:p>
          <a:p>
            <a:endParaRPr lang="en-IN" sz="2000" dirty="0"/>
          </a:p>
          <a:p>
            <a:r>
              <a:rPr lang="en-IN" sz="2000" dirty="0"/>
              <a:t>The objects within the container could in turn be collections, making it a collection of collections.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E72F-2B19-2D0B-5952-A093BE0CA15A}"/>
              </a:ext>
            </a:extLst>
          </p:cNvPr>
          <p:cNvSpPr>
            <a:spLocks noGrp="1"/>
          </p:cNvSpPr>
          <p:nvPr>
            <p:ph type="title"/>
          </p:nvPr>
        </p:nvSpPr>
        <p:spPr/>
        <p:txBody>
          <a:bodyPr/>
          <a:lstStyle/>
          <a:p>
            <a:r>
              <a:rPr lang="en-US" dirty="0"/>
              <a:t>Behavioral Design Pattern : Interceptor</a:t>
            </a:r>
          </a:p>
        </p:txBody>
      </p:sp>
      <p:sp>
        <p:nvSpPr>
          <p:cNvPr id="3" name="TextBox 2">
            <a:extLst>
              <a:ext uri="{FF2B5EF4-FFF2-40B4-BE49-F238E27FC236}">
                <a16:creationId xmlns:a16="http://schemas.microsoft.com/office/drawing/2014/main" id="{0C9C63DE-858F-D8C2-81DD-2B3F4CDF278A}"/>
              </a:ext>
            </a:extLst>
          </p:cNvPr>
          <p:cNvSpPr txBox="1"/>
          <p:nvPr/>
        </p:nvSpPr>
        <p:spPr>
          <a:xfrm>
            <a:off x="341540" y="1357314"/>
            <a:ext cx="11174185" cy="3970318"/>
          </a:xfrm>
          <a:prstGeom prst="rect">
            <a:avLst/>
          </a:prstGeom>
          <a:noFill/>
        </p:spPr>
        <p:txBody>
          <a:bodyPr wrap="square" rtlCol="0">
            <a:spAutoFit/>
          </a:bodyPr>
          <a:lstStyle/>
          <a:p>
            <a:r>
              <a:rPr lang="en-CA" b="0" i="0" dirty="0">
                <a:solidFill>
                  <a:srgbClr val="000000"/>
                </a:solidFill>
                <a:effectLst/>
                <a:latin typeface="Nunito" pitchFamily="2" charset="77"/>
              </a:rPr>
              <a:t>Interpreter pattern provides a way to evaluate language grammar or expression. This type of pattern comes under behavioral pattern. </a:t>
            </a:r>
          </a:p>
          <a:p>
            <a:r>
              <a:rPr lang="en-CA" b="0" i="0" dirty="0">
                <a:solidFill>
                  <a:srgbClr val="000000"/>
                </a:solidFill>
                <a:effectLst/>
                <a:latin typeface="Nunito" pitchFamily="2" charset="77"/>
              </a:rPr>
              <a:t>This pattern involves implementing an expression interface which tells to interpret a particular context.</a:t>
            </a: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r>
              <a:rPr lang="en-CA" b="0" i="0" dirty="0">
                <a:solidFill>
                  <a:srgbClr val="000000"/>
                </a:solidFill>
                <a:effectLst/>
                <a:latin typeface="Nunito" pitchFamily="2" charset="77"/>
              </a:rPr>
              <a:t>This pattern is used in SQL parsing, symbol processing engine etc.</a:t>
            </a: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US" dirty="0"/>
          </a:p>
        </p:txBody>
      </p:sp>
    </p:spTree>
    <p:extLst>
      <p:ext uri="{BB962C8B-B14F-4D97-AF65-F5344CB8AC3E}">
        <p14:creationId xmlns:p14="http://schemas.microsoft.com/office/powerpoint/2010/main" val="2610927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5647-F640-7D93-1DB3-EB46252AD559}"/>
              </a:ext>
            </a:extLst>
          </p:cNvPr>
          <p:cNvSpPr>
            <a:spLocks noGrp="1"/>
          </p:cNvSpPr>
          <p:nvPr>
            <p:ph type="title"/>
          </p:nvPr>
        </p:nvSpPr>
        <p:spPr>
          <a:xfrm>
            <a:off x="696686" y="54039"/>
            <a:ext cx="9666514" cy="746846"/>
          </a:xfrm>
        </p:spPr>
        <p:txBody>
          <a:bodyPr/>
          <a:lstStyle/>
          <a:p>
            <a:r>
              <a:rPr lang="en-US" dirty="0" err="1"/>
              <a:t>Momento</a:t>
            </a:r>
            <a:endParaRPr lang="en-US" dirty="0"/>
          </a:p>
        </p:txBody>
      </p:sp>
      <p:sp>
        <p:nvSpPr>
          <p:cNvPr id="4" name="Text Placeholder 3">
            <a:extLst>
              <a:ext uri="{FF2B5EF4-FFF2-40B4-BE49-F238E27FC236}">
                <a16:creationId xmlns:a16="http://schemas.microsoft.com/office/drawing/2014/main" id="{464B05A3-1B35-ADB1-E977-017F1410F98E}"/>
              </a:ext>
            </a:extLst>
          </p:cNvPr>
          <p:cNvSpPr>
            <a:spLocks noGrp="1"/>
          </p:cNvSpPr>
          <p:nvPr>
            <p:ph type="body" idx="1"/>
          </p:nvPr>
        </p:nvSpPr>
        <p:spPr>
          <a:xfrm>
            <a:off x="696686" y="800885"/>
            <a:ext cx="9666514" cy="2027376"/>
          </a:xfrm>
        </p:spPr>
        <p:txBody>
          <a:bodyPr/>
          <a:lstStyle/>
          <a:p>
            <a:r>
              <a:rPr lang="en-CA" b="0" i="0" dirty="0">
                <a:solidFill>
                  <a:srgbClr val="000000"/>
                </a:solidFill>
                <a:effectLst/>
                <a:latin typeface="Nunito" pitchFamily="2" charset="77"/>
              </a:rPr>
              <a:t>Memento pattern is used to restore state of an object to a previous state. Memento pattern falls under behavioral pattern category.</a:t>
            </a:r>
            <a:endParaRPr lang="en-CA" dirty="0">
              <a:solidFill>
                <a:srgbClr val="000000"/>
              </a:solidFill>
              <a:latin typeface="Nunito" pitchFamily="2" charset="77"/>
            </a:endParaRPr>
          </a:p>
          <a:p>
            <a:r>
              <a:rPr lang="en-CA" b="0" i="0" dirty="0">
                <a:solidFill>
                  <a:srgbClr val="000000"/>
                </a:solidFill>
                <a:effectLst/>
                <a:latin typeface="Nunito" pitchFamily="2" charset="77"/>
              </a:rPr>
              <a:t>Memento pattern uses three actor classes. </a:t>
            </a:r>
          </a:p>
          <a:p>
            <a:pPr marL="285750" indent="-285750">
              <a:buFont typeface="Arial" panose="020B0604020202020204" pitchFamily="34" charset="0"/>
              <a:buChar char="•"/>
            </a:pPr>
            <a:r>
              <a:rPr lang="en-CA" b="0" i="0" dirty="0">
                <a:solidFill>
                  <a:srgbClr val="000000"/>
                </a:solidFill>
                <a:effectLst/>
                <a:latin typeface="Nunito" pitchFamily="2" charset="77"/>
              </a:rPr>
              <a:t>Memento contains state of an object to be restored. </a:t>
            </a:r>
          </a:p>
          <a:p>
            <a:pPr marL="285750" indent="-285750">
              <a:buFont typeface="Arial" panose="020B0604020202020204" pitchFamily="34" charset="0"/>
              <a:buChar char="•"/>
            </a:pPr>
            <a:r>
              <a:rPr lang="en-CA" b="0" i="0" dirty="0">
                <a:solidFill>
                  <a:srgbClr val="000000"/>
                </a:solidFill>
                <a:effectLst/>
                <a:latin typeface="Nunito" pitchFamily="2" charset="77"/>
              </a:rPr>
              <a:t>Originator creates and stores states in Memento objects .</a:t>
            </a:r>
          </a:p>
          <a:p>
            <a:r>
              <a:rPr lang="en-CA" b="0" i="0" dirty="0">
                <a:solidFill>
                  <a:srgbClr val="000000"/>
                </a:solidFill>
                <a:effectLst/>
                <a:latin typeface="Nunito" pitchFamily="2" charset="77"/>
              </a:rPr>
              <a:t> Caretaker object is responsible to restore object state from Memento. </a:t>
            </a:r>
          </a:p>
        </p:txBody>
      </p:sp>
      <p:pic>
        <p:nvPicPr>
          <p:cNvPr id="5" name="Picture 4">
            <a:extLst>
              <a:ext uri="{FF2B5EF4-FFF2-40B4-BE49-F238E27FC236}">
                <a16:creationId xmlns:a16="http://schemas.microsoft.com/office/drawing/2014/main" id="{B1C7D3CB-5299-3E72-5A6A-BE7B6FE096AD}"/>
              </a:ext>
            </a:extLst>
          </p:cNvPr>
          <p:cNvPicPr>
            <a:picLocks noChangeAspect="1"/>
          </p:cNvPicPr>
          <p:nvPr/>
        </p:nvPicPr>
        <p:blipFill>
          <a:blip r:embed="rId2"/>
          <a:stretch>
            <a:fillRect/>
          </a:stretch>
        </p:blipFill>
        <p:spPr>
          <a:xfrm>
            <a:off x="2392326" y="2646604"/>
            <a:ext cx="8369709" cy="4211396"/>
          </a:xfrm>
          <a:prstGeom prst="rect">
            <a:avLst/>
          </a:prstGeom>
        </p:spPr>
      </p:pic>
    </p:spTree>
    <p:extLst>
      <p:ext uri="{BB962C8B-B14F-4D97-AF65-F5344CB8AC3E}">
        <p14:creationId xmlns:p14="http://schemas.microsoft.com/office/powerpoint/2010/main" val="731896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BD91-BA65-EF48-3CF1-7A0BDF8F55B3}"/>
              </a:ext>
            </a:extLst>
          </p:cNvPr>
          <p:cNvSpPr>
            <a:spLocks noGrp="1"/>
          </p:cNvSpPr>
          <p:nvPr>
            <p:ph type="title"/>
          </p:nvPr>
        </p:nvSpPr>
        <p:spPr>
          <a:xfrm>
            <a:off x="839788" y="734043"/>
            <a:ext cx="3932237" cy="1089529"/>
          </a:xfrm>
        </p:spPr>
        <p:txBody>
          <a:bodyPr wrap="square" anchor="ctr">
            <a:normAutofit/>
          </a:bodyPr>
          <a:lstStyle/>
          <a:p>
            <a:r>
              <a:rPr lang="en-US" dirty="0"/>
              <a:t>Visitor</a:t>
            </a:r>
          </a:p>
        </p:txBody>
      </p:sp>
      <p:sp>
        <p:nvSpPr>
          <p:cNvPr id="3" name="Text Placeholder 2">
            <a:extLst>
              <a:ext uri="{FF2B5EF4-FFF2-40B4-BE49-F238E27FC236}">
                <a16:creationId xmlns:a16="http://schemas.microsoft.com/office/drawing/2014/main" id="{9EF0B59A-3500-6AF6-FC80-8CDD35FD3FB2}"/>
              </a:ext>
            </a:extLst>
          </p:cNvPr>
          <p:cNvSpPr>
            <a:spLocks noGrp="1"/>
          </p:cNvSpPr>
          <p:nvPr>
            <p:ph type="body" sz="half" idx="2"/>
          </p:nvPr>
        </p:nvSpPr>
        <p:spPr>
          <a:xfrm>
            <a:off x="839788" y="2057400"/>
            <a:ext cx="3932237" cy="3811588"/>
          </a:xfrm>
        </p:spPr>
        <p:txBody>
          <a:bodyPr>
            <a:normAutofit/>
          </a:bodyPr>
          <a:lstStyle/>
          <a:p>
            <a:r>
              <a:rPr lang="en-US" dirty="0"/>
              <a:t>E</a:t>
            </a:r>
            <a:r>
              <a:rPr lang="en-CA" b="0" i="0" dirty="0" err="1">
                <a:effectLst/>
              </a:rPr>
              <a:t>xecution</a:t>
            </a:r>
            <a:r>
              <a:rPr lang="en-CA" b="0" i="0" dirty="0">
                <a:effectLst/>
              </a:rPr>
              <a:t> algorithm of element can vary as and when visitor varies. </a:t>
            </a:r>
          </a:p>
          <a:p>
            <a:r>
              <a:rPr lang="en-CA" b="0" i="0" dirty="0">
                <a:effectLst/>
              </a:rPr>
              <a:t>This pattern comes under behavior pattern category.</a:t>
            </a:r>
          </a:p>
          <a:p>
            <a:r>
              <a:rPr lang="en-CA" b="0" i="0" dirty="0">
                <a:effectLst/>
              </a:rPr>
              <a:t> As per the pattern, element object has to accept the visitor object so that visitor object handles the operation on the element object.</a:t>
            </a:r>
            <a:endParaRPr lang="en-US" dirty="0"/>
          </a:p>
        </p:txBody>
      </p:sp>
      <p:pic>
        <p:nvPicPr>
          <p:cNvPr id="4" name="Picture 3">
            <a:extLst>
              <a:ext uri="{FF2B5EF4-FFF2-40B4-BE49-F238E27FC236}">
                <a16:creationId xmlns:a16="http://schemas.microsoft.com/office/drawing/2014/main" id="{B9AC7DFF-F1E7-6448-890D-B1E39E735F8E}"/>
              </a:ext>
            </a:extLst>
          </p:cNvPr>
          <p:cNvPicPr>
            <a:picLocks noChangeAspect="1"/>
          </p:cNvPicPr>
          <p:nvPr/>
        </p:nvPicPr>
        <p:blipFill>
          <a:blip r:embed="rId2"/>
          <a:stretch>
            <a:fillRect/>
          </a:stretch>
        </p:blipFill>
        <p:spPr>
          <a:xfrm>
            <a:off x="4772025" y="1278807"/>
            <a:ext cx="7440613" cy="4594578"/>
          </a:xfrm>
          <a:prstGeom prst="rect">
            <a:avLst/>
          </a:prstGeom>
          <a:noFill/>
        </p:spPr>
      </p:pic>
    </p:spTree>
    <p:extLst>
      <p:ext uri="{BB962C8B-B14F-4D97-AF65-F5344CB8AC3E}">
        <p14:creationId xmlns:p14="http://schemas.microsoft.com/office/powerpoint/2010/main" val="159898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ECFF"/>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9E236D-CE1F-9C48-AADA-1D1F86A7B6F7}"/>
              </a:ext>
            </a:extLst>
          </p:cNvPr>
          <p:cNvSpPr>
            <a:spLocks noGrp="1"/>
          </p:cNvSpPr>
          <p:nvPr>
            <p:ph type="title"/>
          </p:nvPr>
        </p:nvSpPr>
        <p:spPr>
          <a:xfrm>
            <a:off x="696686" y="54039"/>
            <a:ext cx="9666514" cy="746846"/>
          </a:xfrm>
        </p:spPr>
        <p:txBody>
          <a:bodyPr/>
          <a:lstStyle/>
          <a:p>
            <a:r>
              <a:rPr lang="en-US" dirty="0"/>
              <a:t>Template Design Pattern</a:t>
            </a:r>
          </a:p>
        </p:txBody>
      </p:sp>
      <p:sp>
        <p:nvSpPr>
          <p:cNvPr id="6" name="Text Placeholder 5">
            <a:extLst>
              <a:ext uri="{FF2B5EF4-FFF2-40B4-BE49-F238E27FC236}">
                <a16:creationId xmlns:a16="http://schemas.microsoft.com/office/drawing/2014/main" id="{ABFD85FB-18CC-E4F8-98BB-DF366CD4FF2B}"/>
              </a:ext>
            </a:extLst>
          </p:cNvPr>
          <p:cNvSpPr>
            <a:spLocks noGrp="1"/>
          </p:cNvSpPr>
          <p:nvPr>
            <p:ph type="body" idx="1"/>
          </p:nvPr>
        </p:nvSpPr>
        <p:spPr>
          <a:xfrm>
            <a:off x="696686" y="907080"/>
            <a:ext cx="9666514" cy="5896881"/>
          </a:xfrm>
        </p:spPr>
        <p:txBody>
          <a:bodyPr/>
          <a:lstStyle/>
          <a:p>
            <a:r>
              <a:rPr lang="en-CA" sz="2000" b="0" i="0" dirty="0">
                <a:solidFill>
                  <a:srgbClr val="273239"/>
                </a:solidFill>
                <a:effectLst/>
                <a:latin typeface="urw-din"/>
              </a:rPr>
              <a:t>Template method design pattern is to define an algorithm as a skeleton of operations and leave the details to be implemented by the child classes.</a:t>
            </a:r>
          </a:p>
          <a:p>
            <a:endParaRPr lang="en-CA" sz="2000" dirty="0">
              <a:solidFill>
                <a:srgbClr val="273239"/>
              </a:solidFill>
              <a:latin typeface="urw-din"/>
            </a:endParaRPr>
          </a:p>
          <a:p>
            <a:r>
              <a:rPr lang="en-CA" sz="2000" b="0" i="0" dirty="0">
                <a:solidFill>
                  <a:srgbClr val="273239"/>
                </a:solidFill>
                <a:effectLst/>
                <a:latin typeface="urw-din"/>
              </a:rPr>
              <a:t> The overall structure and sequence of the algorithm are preserved by the parent class.</a:t>
            </a:r>
          </a:p>
          <a:p>
            <a:endParaRPr lang="en-CA" sz="2000" dirty="0">
              <a:solidFill>
                <a:srgbClr val="273239"/>
              </a:solidFill>
              <a:latin typeface="urw-din"/>
            </a:endParaRPr>
          </a:p>
          <a:p>
            <a:r>
              <a:rPr lang="en-CA" sz="2000" dirty="0">
                <a:solidFill>
                  <a:srgbClr val="273239"/>
                </a:solidFill>
                <a:latin typeface="urw-din"/>
              </a:rPr>
              <a:t>Template means </a:t>
            </a:r>
            <a:r>
              <a:rPr lang="en-CA" sz="2000" dirty="0" err="1">
                <a:solidFill>
                  <a:srgbClr val="273239"/>
                </a:solidFill>
                <a:latin typeface="urw-din"/>
              </a:rPr>
              <a:t>Preset</a:t>
            </a:r>
            <a:r>
              <a:rPr lang="en-CA" sz="2000" dirty="0">
                <a:solidFill>
                  <a:srgbClr val="273239"/>
                </a:solidFill>
                <a:latin typeface="urw-din"/>
              </a:rPr>
              <a:t> format like HTML templates which has a fixed </a:t>
            </a:r>
            <a:r>
              <a:rPr lang="en-CA" sz="2000" dirty="0" err="1">
                <a:solidFill>
                  <a:srgbClr val="273239"/>
                </a:solidFill>
                <a:latin typeface="urw-din"/>
              </a:rPr>
              <a:t>preset</a:t>
            </a:r>
            <a:r>
              <a:rPr lang="en-CA" sz="2000" dirty="0">
                <a:solidFill>
                  <a:srgbClr val="273239"/>
                </a:solidFill>
                <a:latin typeface="urw-din"/>
              </a:rPr>
              <a:t> format. Similarly in the template method pattern, we have a </a:t>
            </a:r>
            <a:r>
              <a:rPr lang="en-CA" sz="2000" dirty="0" err="1">
                <a:solidFill>
                  <a:srgbClr val="273239"/>
                </a:solidFill>
                <a:latin typeface="urw-din"/>
              </a:rPr>
              <a:t>preset</a:t>
            </a:r>
            <a:r>
              <a:rPr lang="en-CA" sz="2000" dirty="0">
                <a:solidFill>
                  <a:srgbClr val="273239"/>
                </a:solidFill>
                <a:latin typeface="urw-din"/>
              </a:rPr>
              <a:t> structure method called template method which consists of steps. These steps can be an abstract method that will be implemented by its subclasses.</a:t>
            </a: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r>
              <a:rPr lang="en-CA" sz="2000" b="0" i="0" dirty="0">
                <a:solidFill>
                  <a:srgbClr val="273239"/>
                </a:solidFill>
                <a:effectLst/>
                <a:latin typeface="urw-din"/>
              </a:rPr>
              <a:t> </a:t>
            </a:r>
            <a:endParaRPr lang="en-US" sz="2000" dirty="0"/>
          </a:p>
        </p:txBody>
      </p:sp>
      <p:pic>
        <p:nvPicPr>
          <p:cNvPr id="7" name="Picture 6">
            <a:extLst>
              <a:ext uri="{FF2B5EF4-FFF2-40B4-BE49-F238E27FC236}">
                <a16:creationId xmlns:a16="http://schemas.microsoft.com/office/drawing/2014/main" id="{8ADF34A6-EAEF-8A30-5265-A164D3947278}"/>
              </a:ext>
            </a:extLst>
          </p:cNvPr>
          <p:cNvPicPr>
            <a:picLocks noChangeAspect="1"/>
          </p:cNvPicPr>
          <p:nvPr/>
        </p:nvPicPr>
        <p:blipFill>
          <a:blip r:embed="rId2"/>
          <a:stretch>
            <a:fillRect/>
          </a:stretch>
        </p:blipFill>
        <p:spPr>
          <a:xfrm>
            <a:off x="6929438" y="3729038"/>
            <a:ext cx="5262562" cy="3128962"/>
          </a:xfrm>
          <a:prstGeom prst="rect">
            <a:avLst/>
          </a:prstGeom>
        </p:spPr>
      </p:pic>
    </p:spTree>
    <p:extLst>
      <p:ext uri="{BB962C8B-B14F-4D97-AF65-F5344CB8AC3E}">
        <p14:creationId xmlns:p14="http://schemas.microsoft.com/office/powerpoint/2010/main" val="333749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351E-15E7-43FB-8FD5-7DF0F63026D2}"/>
              </a:ext>
            </a:extLst>
          </p:cNvPr>
          <p:cNvSpPr>
            <a:spLocks noGrp="1"/>
          </p:cNvSpPr>
          <p:nvPr>
            <p:ph type="title"/>
          </p:nvPr>
        </p:nvSpPr>
        <p:spPr>
          <a:xfrm>
            <a:off x="696686" y="168339"/>
            <a:ext cx="9666514" cy="746846"/>
          </a:xfrm>
        </p:spPr>
        <p:txBody>
          <a:bodyPr/>
          <a:lstStyle/>
          <a:p>
            <a:r>
              <a:rPr lang="en-US" dirty="0"/>
              <a:t>Null Object</a:t>
            </a:r>
          </a:p>
        </p:txBody>
      </p:sp>
      <p:sp>
        <p:nvSpPr>
          <p:cNvPr id="3" name="Text Placeholder 2">
            <a:extLst>
              <a:ext uri="{FF2B5EF4-FFF2-40B4-BE49-F238E27FC236}">
                <a16:creationId xmlns:a16="http://schemas.microsoft.com/office/drawing/2014/main" id="{F2FC0D50-97EF-57D3-9A73-27986FA2B5B7}"/>
              </a:ext>
            </a:extLst>
          </p:cNvPr>
          <p:cNvSpPr>
            <a:spLocks noGrp="1"/>
          </p:cNvSpPr>
          <p:nvPr>
            <p:ph type="body" idx="1"/>
          </p:nvPr>
        </p:nvSpPr>
        <p:spPr>
          <a:xfrm>
            <a:off x="696685" y="1021380"/>
            <a:ext cx="11219089" cy="4641271"/>
          </a:xfrm>
        </p:spPr>
        <p:txBody>
          <a:bodyPr/>
          <a:lstStyle/>
          <a:p>
            <a:r>
              <a:rPr lang="en-CA" b="0" i="0" dirty="0">
                <a:solidFill>
                  <a:srgbClr val="000000"/>
                </a:solidFill>
                <a:effectLst/>
                <a:latin typeface="Nunito" pitchFamily="2" charset="77"/>
              </a:rPr>
              <a:t>In Null Object pattern, a null object replaces check of NULL object instance. Instead of putting if check for a null value, Null Object reflects a do nothing relationship.</a:t>
            </a:r>
          </a:p>
          <a:p>
            <a:r>
              <a:rPr lang="en-CA" b="0" i="0" dirty="0">
                <a:solidFill>
                  <a:srgbClr val="000000"/>
                </a:solidFill>
                <a:effectLst/>
                <a:latin typeface="Nunito" pitchFamily="2" charset="77"/>
              </a:rPr>
              <a:t>Such Null object can also be used to provide default behaviour in case data is not available.</a:t>
            </a: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US" dirty="0"/>
          </a:p>
        </p:txBody>
      </p:sp>
    </p:spTree>
    <p:extLst>
      <p:ext uri="{BB962C8B-B14F-4D97-AF65-F5344CB8AC3E}">
        <p14:creationId xmlns:p14="http://schemas.microsoft.com/office/powerpoint/2010/main" val="40883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a:t>Open Closed Principle</a:t>
            </a:r>
          </a:p>
        </p:txBody>
      </p:sp>
      <p:sp>
        <p:nvSpPr>
          <p:cNvPr id="6" name="Content Placeholder 5"/>
          <p:cNvSpPr>
            <a:spLocks noGrp="1"/>
          </p:cNvSpPr>
          <p:nvPr>
            <p:ph idx="1"/>
          </p:nvPr>
        </p:nvSpPr>
        <p:spPr>
          <a:xfrm>
            <a:off x="213360" y="1600200"/>
            <a:ext cx="7677150" cy="4632938"/>
          </a:xfrm>
        </p:spPr>
        <p:txBody>
          <a:bodyPr/>
          <a:lstStyle/>
          <a:p>
            <a:r>
              <a:rPr lang="en-IN" dirty="0"/>
              <a:t>Software entities should be open for extension but closed for modification.</a:t>
            </a:r>
          </a:p>
          <a:p>
            <a:endParaRPr lang="en-IN" dirty="0"/>
          </a:p>
        </p:txBody>
      </p:sp>
      <p:pic>
        <p:nvPicPr>
          <p:cNvPr id="2051" name="Picture 3"/>
          <p:cNvPicPr>
            <a:picLocks noChangeAspect="1" noChangeArrowheads="1"/>
          </p:cNvPicPr>
          <p:nvPr/>
        </p:nvPicPr>
        <p:blipFill>
          <a:blip r:embed="rId2"/>
          <a:srcRect/>
          <a:stretch>
            <a:fillRect/>
          </a:stretch>
        </p:blipFill>
        <p:spPr bwMode="auto">
          <a:xfrm>
            <a:off x="631375" y="2400300"/>
            <a:ext cx="3353885" cy="2937828"/>
          </a:xfrm>
          <a:prstGeom prst="rect">
            <a:avLst/>
          </a:prstGeom>
          <a:ln>
            <a:noFill/>
          </a:ln>
          <a:effectLst>
            <a:outerShdw blurRad="190500" algn="tl" rotWithShape="0">
              <a:srgbClr val="000000">
                <a:alpha val="70000"/>
              </a:srgbClr>
            </a:outerShdw>
          </a:effectLst>
        </p:spPr>
      </p:pic>
      <p:cxnSp>
        <p:nvCxnSpPr>
          <p:cNvPr id="9" name="Straight Arrow Connector 8"/>
          <p:cNvCxnSpPr>
            <a:stCxn id="2051" idx="3"/>
          </p:cNvCxnSpPr>
          <p:nvPr/>
        </p:nvCxnSpPr>
        <p:spPr>
          <a:xfrm>
            <a:off x="3985260" y="3869214"/>
            <a:ext cx="1516380" cy="936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1775460" y="2118360"/>
            <a:ext cx="1111202" cy="369332"/>
          </a:xfrm>
          <a:prstGeom prst="rect">
            <a:avLst/>
          </a:prstGeom>
          <a:noFill/>
        </p:spPr>
        <p:txBody>
          <a:bodyPr wrap="none" rtlCol="0">
            <a:spAutoFit/>
          </a:bodyPr>
          <a:lstStyle/>
          <a:p>
            <a:r>
              <a:rPr lang="en-IN" b="1" dirty="0"/>
              <a:t>Problem</a:t>
            </a:r>
          </a:p>
        </p:txBody>
      </p:sp>
      <p:sp>
        <p:nvSpPr>
          <p:cNvPr id="13" name="TextBox 12"/>
          <p:cNvSpPr txBox="1"/>
          <p:nvPr/>
        </p:nvSpPr>
        <p:spPr>
          <a:xfrm>
            <a:off x="6644640" y="1981200"/>
            <a:ext cx="1569720" cy="369332"/>
          </a:xfrm>
          <a:prstGeom prst="rect">
            <a:avLst/>
          </a:prstGeom>
          <a:noFill/>
        </p:spPr>
        <p:txBody>
          <a:bodyPr wrap="square" rtlCol="0">
            <a:spAutoFit/>
          </a:bodyPr>
          <a:lstStyle/>
          <a:p>
            <a:r>
              <a:rPr lang="en-IN" b="1" dirty="0"/>
              <a:t>Solution</a:t>
            </a:r>
          </a:p>
        </p:txBody>
      </p:sp>
      <p:sp>
        <p:nvSpPr>
          <p:cNvPr id="14" name="TextBox 13"/>
          <p:cNvSpPr txBox="1"/>
          <p:nvPr/>
        </p:nvSpPr>
        <p:spPr>
          <a:xfrm>
            <a:off x="861060" y="5608320"/>
            <a:ext cx="3313728" cy="261610"/>
          </a:xfrm>
          <a:prstGeom prst="rect">
            <a:avLst/>
          </a:prstGeom>
          <a:noFill/>
        </p:spPr>
        <p:txBody>
          <a:bodyPr wrap="none" rtlCol="0">
            <a:spAutoFit/>
          </a:bodyPr>
          <a:lstStyle/>
          <a:p>
            <a:r>
              <a:rPr lang="en-IN" sz="1100" b="1" dirty="0"/>
              <a:t>To add a new shape, will lead to modification</a:t>
            </a:r>
          </a:p>
        </p:txBody>
      </p:sp>
      <p:sp>
        <p:nvSpPr>
          <p:cNvPr id="15" name="TextBox 14"/>
          <p:cNvSpPr txBox="1"/>
          <p:nvPr/>
        </p:nvSpPr>
        <p:spPr>
          <a:xfrm>
            <a:off x="5113020" y="5570220"/>
            <a:ext cx="3467100" cy="261610"/>
          </a:xfrm>
          <a:prstGeom prst="rect">
            <a:avLst/>
          </a:prstGeom>
          <a:noFill/>
        </p:spPr>
        <p:txBody>
          <a:bodyPr wrap="square" rtlCol="0">
            <a:spAutoFit/>
          </a:bodyPr>
          <a:lstStyle/>
          <a:p>
            <a:r>
              <a:rPr lang="en-IN" sz="1100" b="1" dirty="0"/>
              <a:t>Now, area is calculation is based on shape </a:t>
            </a:r>
          </a:p>
        </p:txBody>
      </p:sp>
      <p:pic>
        <p:nvPicPr>
          <p:cNvPr id="2053" name="Picture 5"/>
          <p:cNvPicPr>
            <a:picLocks noChangeAspect="1" noChangeArrowheads="1"/>
          </p:cNvPicPr>
          <p:nvPr/>
        </p:nvPicPr>
        <p:blipFill>
          <a:blip r:embed="rId3"/>
          <a:srcRect/>
          <a:stretch>
            <a:fillRect/>
          </a:stretch>
        </p:blipFill>
        <p:spPr bwMode="auto">
          <a:xfrm>
            <a:off x="5645985" y="2575560"/>
            <a:ext cx="2598855" cy="2898234"/>
          </a:xfrm>
          <a:prstGeom prst="rect">
            <a:avLst/>
          </a:prstGeom>
          <a:ln>
            <a:noFill/>
          </a:ln>
          <a:effectLst>
            <a:outerShdw blurRad="190500" algn="tl" rotWithShape="0">
              <a:srgbClr val="000000">
                <a:alpha val="70000"/>
              </a:srgbClr>
            </a:outerShdw>
          </a:effectLst>
        </p:spPr>
      </p:pic>
      <p:pic>
        <p:nvPicPr>
          <p:cNvPr id="5122" name="Picture 2"/>
          <p:cNvPicPr>
            <a:picLocks noChangeAspect="1" noChangeArrowheads="1"/>
          </p:cNvPicPr>
          <p:nvPr/>
        </p:nvPicPr>
        <p:blipFill>
          <a:blip r:embed="rId4"/>
          <a:srcRect/>
          <a:stretch>
            <a:fillRect/>
          </a:stretch>
        </p:blipFill>
        <p:spPr bwMode="auto">
          <a:xfrm>
            <a:off x="8267700" y="384176"/>
            <a:ext cx="3653634" cy="27552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0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2000"/>
                                        <p:tgtEl>
                                          <p:spTgt spid="5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1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err="1"/>
              <a:t>Liskov</a:t>
            </a:r>
            <a:r>
              <a:rPr lang="en-IN" dirty="0"/>
              <a:t> Substitution Principle</a:t>
            </a:r>
          </a:p>
        </p:txBody>
      </p:sp>
      <p:sp>
        <p:nvSpPr>
          <p:cNvPr id="6" name="Content Placeholder 5"/>
          <p:cNvSpPr>
            <a:spLocks noGrp="1"/>
          </p:cNvSpPr>
          <p:nvPr>
            <p:ph idx="1"/>
          </p:nvPr>
        </p:nvSpPr>
        <p:spPr>
          <a:xfrm>
            <a:off x="446315" y="1120140"/>
            <a:ext cx="9792838" cy="5112998"/>
          </a:xfrm>
        </p:spPr>
        <p:txBody>
          <a:bodyPr/>
          <a:lstStyle/>
          <a:p>
            <a:r>
              <a:rPr lang="en-IN" dirty="0"/>
              <a:t>Substitute must be substitutable for their base types. </a:t>
            </a:r>
          </a:p>
          <a:p>
            <a:r>
              <a:rPr lang="en-IN" dirty="0"/>
              <a:t>We should be to substitute the base class objects with child class objects </a:t>
            </a:r>
          </a:p>
          <a:p>
            <a:pPr>
              <a:buNone/>
            </a:pPr>
            <a:r>
              <a:rPr lang="en-IN" dirty="0"/>
              <a:t>-&gt; </a:t>
            </a:r>
            <a:r>
              <a:rPr lang="en-IN" b="1" dirty="0" err="1"/>
              <a:t>Barabara</a:t>
            </a:r>
            <a:r>
              <a:rPr lang="en-IN" b="1" dirty="0"/>
              <a:t> </a:t>
            </a:r>
            <a:r>
              <a:rPr lang="en-IN" b="1" dirty="0" err="1"/>
              <a:t>Liskov</a:t>
            </a:r>
            <a:endParaRPr lang="en-IN" b="1" dirty="0"/>
          </a:p>
          <a:p>
            <a:r>
              <a:rPr lang="en-IN" dirty="0"/>
              <a:t>Extension of Open closed principle.</a:t>
            </a:r>
          </a:p>
          <a:p>
            <a:r>
              <a:rPr lang="en-IN" dirty="0"/>
              <a:t>No, new exception should be thrown by sub type</a:t>
            </a:r>
          </a:p>
          <a:p>
            <a:endParaRPr lang="en-IN" dirty="0"/>
          </a:p>
          <a:p>
            <a:endParaRPr lang="en-IN" dirty="0"/>
          </a:p>
        </p:txBody>
      </p:sp>
      <p:pic>
        <p:nvPicPr>
          <p:cNvPr id="3079" name="Picture 7"/>
          <p:cNvPicPr>
            <a:picLocks noChangeAspect="1" noChangeArrowheads="1"/>
          </p:cNvPicPr>
          <p:nvPr/>
        </p:nvPicPr>
        <p:blipFill>
          <a:blip r:embed="rId2"/>
          <a:srcRect/>
          <a:stretch>
            <a:fillRect/>
          </a:stretch>
        </p:blipFill>
        <p:spPr bwMode="auto">
          <a:xfrm>
            <a:off x="403860" y="3898964"/>
            <a:ext cx="4324350" cy="2730435"/>
          </a:xfrm>
          <a:prstGeom prst="rect">
            <a:avLst/>
          </a:prstGeom>
          <a:ln>
            <a:noFill/>
          </a:ln>
          <a:effectLst>
            <a:outerShdw blurRad="190500" algn="tl" rotWithShape="0">
              <a:srgbClr val="000000">
                <a:alpha val="70000"/>
              </a:srgbClr>
            </a:outerShdw>
          </a:effectLst>
        </p:spPr>
      </p:pic>
      <p:pic>
        <p:nvPicPr>
          <p:cNvPr id="3081" name="Picture 9"/>
          <p:cNvPicPr>
            <a:picLocks noChangeAspect="1" noChangeArrowheads="1"/>
          </p:cNvPicPr>
          <p:nvPr/>
        </p:nvPicPr>
        <p:blipFill>
          <a:blip r:embed="rId3"/>
          <a:srcRect/>
          <a:stretch>
            <a:fillRect/>
          </a:stretch>
        </p:blipFill>
        <p:spPr bwMode="auto">
          <a:xfrm>
            <a:off x="4982210" y="5372100"/>
            <a:ext cx="4816475" cy="1280478"/>
          </a:xfrm>
          <a:prstGeom prst="rect">
            <a:avLst/>
          </a:prstGeom>
          <a:ln>
            <a:noFill/>
          </a:ln>
          <a:effectLst>
            <a:outerShdw blurRad="190500" algn="tl" rotWithShape="0">
              <a:srgbClr val="000000">
                <a:alpha val="70000"/>
              </a:srgbClr>
            </a:outerShdw>
          </a:effectLst>
        </p:spPr>
      </p:pic>
      <p:pic>
        <p:nvPicPr>
          <p:cNvPr id="6146" name="Picture 2"/>
          <p:cNvPicPr>
            <a:picLocks noChangeAspect="1" noChangeArrowheads="1"/>
          </p:cNvPicPr>
          <p:nvPr/>
        </p:nvPicPr>
        <p:blipFill>
          <a:blip r:embed="rId4"/>
          <a:srcRect/>
          <a:stretch>
            <a:fillRect/>
          </a:stretch>
        </p:blipFill>
        <p:spPr bwMode="auto">
          <a:xfrm>
            <a:off x="4964430" y="3893820"/>
            <a:ext cx="4991100" cy="137922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Interface Segregation Principle (ISP)</a:t>
            </a:r>
          </a:p>
        </p:txBody>
      </p:sp>
      <p:sp>
        <p:nvSpPr>
          <p:cNvPr id="3" name="Content Placeholder 2"/>
          <p:cNvSpPr>
            <a:spLocks noGrp="1"/>
          </p:cNvSpPr>
          <p:nvPr>
            <p:ph idx="1"/>
          </p:nvPr>
        </p:nvSpPr>
        <p:spPr/>
        <p:txBody>
          <a:bodyPr/>
          <a:lstStyle/>
          <a:p>
            <a:r>
              <a:rPr lang="en-IN" dirty="0"/>
              <a:t>The dependency of one class to another one should depend  on smallest possible interface.</a:t>
            </a:r>
          </a:p>
          <a:p>
            <a:pPr lvl="1"/>
            <a:r>
              <a:rPr lang="en-IN" dirty="0"/>
              <a:t>Client should not force to implement interfaces they don’t use.</a:t>
            </a:r>
          </a:p>
        </p:txBody>
      </p:sp>
      <p:pic>
        <p:nvPicPr>
          <p:cNvPr id="4099" name="Picture 3"/>
          <p:cNvPicPr>
            <a:picLocks noChangeAspect="1" noChangeArrowheads="1"/>
          </p:cNvPicPr>
          <p:nvPr/>
        </p:nvPicPr>
        <p:blipFill>
          <a:blip r:embed="rId2"/>
          <a:srcRect/>
          <a:stretch>
            <a:fillRect/>
          </a:stretch>
        </p:blipFill>
        <p:spPr bwMode="auto">
          <a:xfrm>
            <a:off x="498793" y="3172460"/>
            <a:ext cx="4324667" cy="3037839"/>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3"/>
          <a:srcRect/>
          <a:stretch>
            <a:fillRect/>
          </a:stretch>
        </p:blipFill>
        <p:spPr bwMode="auto">
          <a:xfrm>
            <a:off x="6793230" y="3126740"/>
            <a:ext cx="2941638" cy="3071813"/>
          </a:xfrm>
          <a:prstGeom prst="rect">
            <a:avLst/>
          </a:prstGeom>
          <a:ln>
            <a:noFill/>
          </a:ln>
          <a:effectLst>
            <a:outerShdw blurRad="190500" algn="tl" rotWithShape="0">
              <a:srgbClr val="000000">
                <a:alpha val="70000"/>
              </a:srgbClr>
            </a:outerShdw>
          </a:effectLst>
        </p:spPr>
      </p:pic>
      <p:cxnSp>
        <p:nvCxnSpPr>
          <p:cNvPr id="8" name="Straight Arrow Connector 7"/>
          <p:cNvCxnSpPr>
            <a:stCxn id="4099" idx="3"/>
            <a:endCxn id="4100" idx="1"/>
          </p:cNvCxnSpPr>
          <p:nvPr/>
        </p:nvCxnSpPr>
        <p:spPr>
          <a:xfrm flipV="1">
            <a:off x="4823460" y="4662647"/>
            <a:ext cx="1969770" cy="287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1432560" y="2773680"/>
            <a:ext cx="1111202" cy="373380"/>
          </a:xfrm>
          <a:prstGeom prst="rect">
            <a:avLst/>
          </a:prstGeom>
          <a:noFill/>
        </p:spPr>
        <p:txBody>
          <a:bodyPr wrap="square" rtlCol="0">
            <a:spAutoFit/>
          </a:bodyPr>
          <a:lstStyle/>
          <a:p>
            <a:r>
              <a:rPr lang="en-IN" b="1" dirty="0"/>
              <a:t>Problem</a:t>
            </a:r>
          </a:p>
        </p:txBody>
      </p:sp>
      <p:sp>
        <p:nvSpPr>
          <p:cNvPr id="11" name="TextBox 10"/>
          <p:cNvSpPr txBox="1"/>
          <p:nvPr/>
        </p:nvSpPr>
        <p:spPr>
          <a:xfrm>
            <a:off x="7711440" y="2766060"/>
            <a:ext cx="1607820" cy="369332"/>
          </a:xfrm>
          <a:prstGeom prst="rect">
            <a:avLst/>
          </a:prstGeom>
          <a:noFill/>
        </p:spPr>
        <p:txBody>
          <a:bodyPr wrap="square" rtlCol="0">
            <a:spAutoFit/>
          </a:bodyPr>
          <a:lstStyle/>
          <a:p>
            <a:r>
              <a:rPr lang="en-IN" b="1" dirty="0"/>
              <a:t>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20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Dependency Inversion Principle</a:t>
            </a:r>
          </a:p>
        </p:txBody>
      </p:sp>
      <p:sp>
        <p:nvSpPr>
          <p:cNvPr id="3" name="Content Placeholder 2"/>
          <p:cNvSpPr>
            <a:spLocks noGrp="1"/>
          </p:cNvSpPr>
          <p:nvPr>
            <p:ph idx="1"/>
          </p:nvPr>
        </p:nvSpPr>
        <p:spPr>
          <a:xfrm>
            <a:off x="446315" y="1463040"/>
            <a:ext cx="8867806" cy="4770098"/>
          </a:xfrm>
        </p:spPr>
        <p:txBody>
          <a:bodyPr/>
          <a:lstStyle/>
          <a:p>
            <a:r>
              <a:rPr lang="en-IN" dirty="0"/>
              <a:t>Dependent on interface not on concrete interfaces.</a:t>
            </a:r>
          </a:p>
          <a:p>
            <a:r>
              <a:rPr lang="en-IN" dirty="0"/>
              <a:t>Introduced by </a:t>
            </a:r>
            <a:r>
              <a:rPr lang="en-IN" b="1" dirty="0"/>
              <a:t>“Robert C Martin”</a:t>
            </a:r>
          </a:p>
          <a:p>
            <a:endParaRPr lang="en-IN" dirty="0"/>
          </a:p>
        </p:txBody>
      </p:sp>
      <p:cxnSp>
        <p:nvCxnSpPr>
          <p:cNvPr id="8" name="Straight Arrow Connector 7"/>
          <p:cNvCxnSpPr/>
          <p:nvPr/>
        </p:nvCxnSpPr>
        <p:spPr>
          <a:xfrm>
            <a:off x="4288904" y="4396820"/>
            <a:ext cx="2100466" cy="1436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1516380" y="2522220"/>
            <a:ext cx="1111202" cy="373380"/>
          </a:xfrm>
          <a:prstGeom prst="rect">
            <a:avLst/>
          </a:prstGeom>
          <a:noFill/>
        </p:spPr>
        <p:txBody>
          <a:bodyPr wrap="square" rtlCol="0">
            <a:spAutoFit/>
          </a:bodyPr>
          <a:lstStyle/>
          <a:p>
            <a:r>
              <a:rPr lang="en-IN" b="1" dirty="0"/>
              <a:t>Problem</a:t>
            </a:r>
          </a:p>
        </p:txBody>
      </p:sp>
      <p:sp>
        <p:nvSpPr>
          <p:cNvPr id="11" name="TextBox 10"/>
          <p:cNvSpPr txBox="1"/>
          <p:nvPr/>
        </p:nvSpPr>
        <p:spPr>
          <a:xfrm>
            <a:off x="6774180" y="2468880"/>
            <a:ext cx="1897380" cy="369332"/>
          </a:xfrm>
          <a:prstGeom prst="rect">
            <a:avLst/>
          </a:prstGeom>
          <a:noFill/>
        </p:spPr>
        <p:txBody>
          <a:bodyPr wrap="square" rtlCol="0">
            <a:spAutoFit/>
          </a:bodyPr>
          <a:lstStyle/>
          <a:p>
            <a:r>
              <a:rPr lang="en-IN" b="1" dirty="0"/>
              <a:t>Solution</a:t>
            </a:r>
          </a:p>
        </p:txBody>
      </p:sp>
      <p:pic>
        <p:nvPicPr>
          <p:cNvPr id="5123" name="Picture 3"/>
          <p:cNvPicPr>
            <a:picLocks noChangeAspect="1" noChangeArrowheads="1"/>
          </p:cNvPicPr>
          <p:nvPr/>
        </p:nvPicPr>
        <p:blipFill>
          <a:blip r:embed="rId2"/>
          <a:srcRect/>
          <a:stretch>
            <a:fillRect/>
          </a:stretch>
        </p:blipFill>
        <p:spPr bwMode="auto">
          <a:xfrm>
            <a:off x="627726" y="2834640"/>
            <a:ext cx="3467389" cy="2898458"/>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373380" y="6035040"/>
            <a:ext cx="4120039" cy="276999"/>
          </a:xfrm>
          <a:prstGeom prst="rect">
            <a:avLst/>
          </a:prstGeom>
          <a:noFill/>
        </p:spPr>
        <p:txBody>
          <a:bodyPr wrap="none" rtlCol="0">
            <a:spAutoFit/>
          </a:bodyPr>
          <a:lstStyle/>
          <a:p>
            <a:r>
              <a:rPr lang="en-IN" sz="1200" dirty="0"/>
              <a:t>On adding new IO device copy () must be updated.</a:t>
            </a:r>
          </a:p>
        </p:txBody>
      </p:sp>
      <p:pic>
        <p:nvPicPr>
          <p:cNvPr id="5124" name="Picture 4"/>
          <p:cNvPicPr>
            <a:picLocks noChangeAspect="1" noChangeArrowheads="1"/>
          </p:cNvPicPr>
          <p:nvPr/>
        </p:nvPicPr>
        <p:blipFill>
          <a:blip r:embed="rId3"/>
          <a:srcRect/>
          <a:stretch>
            <a:fillRect/>
          </a:stretch>
        </p:blipFill>
        <p:spPr bwMode="auto">
          <a:xfrm>
            <a:off x="6515038" y="2796539"/>
            <a:ext cx="2278442" cy="2693035"/>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5349240" y="6065520"/>
            <a:ext cx="4747260" cy="276999"/>
          </a:xfrm>
          <a:prstGeom prst="rect">
            <a:avLst/>
          </a:prstGeom>
          <a:noFill/>
        </p:spPr>
        <p:txBody>
          <a:bodyPr wrap="square" rtlCol="0">
            <a:spAutoFit/>
          </a:bodyPr>
          <a:lstStyle/>
          <a:p>
            <a:r>
              <a:rPr lang="en-IN" sz="1200" dirty="0"/>
              <a:t>Now no need to modify the copy()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over image, large fish">
            <a:extLst>
              <a:ext uri="{FF2B5EF4-FFF2-40B4-BE49-F238E27FC236}">
                <a16:creationId xmlns:a16="http://schemas.microsoft.com/office/drawing/2014/main" id="{8557C52B-FF7B-4358-81A2-8E139E5C53DE}"/>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a:stretch/>
        </p:blipFill>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US" dirty="0"/>
              <a:t>What is Design Pattern</a:t>
            </a:r>
          </a:p>
        </p:txBody>
      </p:sp>
    </p:spTree>
    <p:extLst>
      <p:ext uri="{BB962C8B-B14F-4D97-AF65-F5344CB8AC3E}">
        <p14:creationId xmlns:p14="http://schemas.microsoft.com/office/powerpoint/2010/main" val="460324024"/>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3D7A05-DE9A-4773-A113-AAE964924F7A}">
  <ds:schemaRefs>
    <ds:schemaRef ds:uri="http://schemas.microsoft.com/sharepoint/v3/contenttype/forms"/>
  </ds:schemaRefs>
</ds:datastoreItem>
</file>

<file path=customXml/itemProps3.xml><?xml version="1.0" encoding="utf-8"?>
<ds:datastoreItem xmlns:ds="http://schemas.openxmlformats.org/officeDocument/2006/customXml" ds:itemID="{599B7651-08C1-49A1-AFE9-4E4CD342176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3611</Words>
  <Application>Microsoft Macintosh PowerPoint</Application>
  <PresentationFormat>Widescreen</PresentationFormat>
  <Paragraphs>345</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Century Gothic</vt:lpstr>
      <vt:lpstr>Nunito</vt:lpstr>
      <vt:lpstr>PT Sans</vt:lpstr>
      <vt:lpstr>urw-din</vt:lpstr>
      <vt:lpstr>Wingdings</vt:lpstr>
      <vt:lpstr>Office Theme</vt:lpstr>
      <vt:lpstr>Design Pattern</vt:lpstr>
      <vt:lpstr>   Agenda</vt:lpstr>
      <vt:lpstr>SOLID Principle</vt:lpstr>
      <vt:lpstr>Single Responsibility Principle</vt:lpstr>
      <vt:lpstr>Open Closed Principle</vt:lpstr>
      <vt:lpstr>Liskov Substitution Principle</vt:lpstr>
      <vt:lpstr>Interface Segregation Principle (ISP)</vt:lpstr>
      <vt:lpstr>Dependency Inversion Principle</vt:lpstr>
      <vt:lpstr>What is Design Pattern</vt:lpstr>
      <vt:lpstr>Design Pattern</vt:lpstr>
      <vt:lpstr>Classification of Design Pattern</vt:lpstr>
      <vt:lpstr>Creational Design Pattern</vt:lpstr>
      <vt:lpstr>Creational Design Pattern</vt:lpstr>
      <vt:lpstr>Structural  Design Pattern</vt:lpstr>
      <vt:lpstr>Behavioural Design Pattern</vt:lpstr>
      <vt:lpstr>Creational – Singleton Design Pattern</vt:lpstr>
      <vt:lpstr>Creational – Singleton Design Pattern</vt:lpstr>
      <vt:lpstr>Creational – Factory Design Pattern</vt:lpstr>
      <vt:lpstr>Factory Design Pattern</vt:lpstr>
      <vt:lpstr>Creational – Factory Design Pattern</vt:lpstr>
      <vt:lpstr>Creational – Builder Design Pattern</vt:lpstr>
      <vt:lpstr>Creational – Builder Design Pattern</vt:lpstr>
      <vt:lpstr>Creational – Builder Design Pattern</vt:lpstr>
      <vt:lpstr>Structural Design Pattern</vt:lpstr>
      <vt:lpstr>Prototype Design Pattern</vt:lpstr>
      <vt:lpstr>Advantages</vt:lpstr>
      <vt:lpstr>Disadvantages</vt:lpstr>
      <vt:lpstr>Structural – Facade</vt:lpstr>
      <vt:lpstr>Proxy Design Pattern</vt:lpstr>
      <vt:lpstr>Structural – Decorator Design Pattern</vt:lpstr>
      <vt:lpstr>Structural – Decorator Design Pattern</vt:lpstr>
      <vt:lpstr>Structural – Bridge Design Pattern</vt:lpstr>
      <vt:lpstr>Structural – Bridge Design Pattern</vt:lpstr>
      <vt:lpstr>Command Design Pattern</vt:lpstr>
      <vt:lpstr>Flyweight</vt:lpstr>
      <vt:lpstr>Behavioral Design Pattern</vt:lpstr>
      <vt:lpstr>Behavioural – Chain of Responsibility</vt:lpstr>
      <vt:lpstr>Behavioural – Mediator</vt:lpstr>
      <vt:lpstr>Observer Pattern</vt:lpstr>
      <vt:lpstr>Observer Design Pattern</vt:lpstr>
      <vt:lpstr>Behavioural – Mediator</vt:lpstr>
      <vt:lpstr>Behavioural Design Pattern - State</vt:lpstr>
      <vt:lpstr>Behavioural- Strategy Design Pattern</vt:lpstr>
      <vt:lpstr>Behavioural Design Pattern - iterator</vt:lpstr>
      <vt:lpstr>Behavioral Design Pattern : Interceptor</vt:lpstr>
      <vt:lpstr>Momento</vt:lpstr>
      <vt:lpstr>Visitor</vt:lpstr>
      <vt:lpstr>Template Design Pattern</vt:lpstr>
      <vt:lpstr>Null Object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2020-03-09T11:35:44Z</dcterms:created>
  <dcterms:modified xsi:type="dcterms:W3CDTF">2023-01-23T11:36:56Z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